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handoutMasterIdLst>
    <p:handoutMasterId r:id="rId17"/>
  </p:handoutMasterIdLst>
  <p:sldIdLst>
    <p:sldId id="256" r:id="rId2"/>
    <p:sldId id="257" r:id="rId3"/>
    <p:sldId id="269" r:id="rId4"/>
    <p:sldId id="258" r:id="rId5"/>
    <p:sldId id="259" r:id="rId6"/>
    <p:sldId id="260" r:id="rId7"/>
    <p:sldId id="261" r:id="rId8"/>
    <p:sldId id="262" r:id="rId9"/>
    <p:sldId id="263" r:id="rId10"/>
    <p:sldId id="264" r:id="rId11"/>
    <p:sldId id="268" r:id="rId12"/>
    <p:sldId id="270" r:id="rId13"/>
    <p:sldId id="271" r:id="rId14"/>
    <p:sldId id="27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9" autoAdjust="0"/>
    <p:restoredTop sz="94660"/>
  </p:normalViewPr>
  <p:slideViewPr>
    <p:cSldViewPr snapToGrid="0">
      <p:cViewPr varScale="1">
        <p:scale>
          <a:sx n="116" d="100"/>
          <a:sy n="116" d="100"/>
        </p:scale>
        <p:origin x="27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r>
              <a:rPr lang="es-PE" sz="2000" dirty="0"/>
              <a:t>N° de Capacitados entre el 2018 y el 2019 por el CERSEU </a:t>
            </a:r>
            <a:r>
              <a:rPr lang="es-PE" sz="2000" dirty="0" smtClean="0"/>
              <a:t>– DERECHO (FUENTE CERSEU NOV 2019)</a:t>
            </a:r>
            <a:endParaRPr lang="es-PE" sz="2000" dirty="0"/>
          </a:p>
        </c:rich>
      </c:tx>
      <c:layout>
        <c:manualLayout>
          <c:xMode val="edge"/>
          <c:yMode val="edge"/>
          <c:x val="0.1634026684164479"/>
          <c:y val="2.7777777777777776E-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dk1">
                  <a:lumMod val="75000"/>
                  <a:lumOff val="25000"/>
                </a:schemeClr>
              </a:solidFill>
              <a:latin typeface="+mn-lt"/>
              <a:ea typeface="+mn-ea"/>
              <a:cs typeface="+mn-cs"/>
            </a:defRPr>
          </a:pPr>
          <a:endParaRPr lang="es-PE"/>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3344777655096074E-2"/>
          <c:y val="0.13874608150470219"/>
          <c:w val="0.90618439327632661"/>
          <c:h val="0.72800417972831766"/>
        </c:manualLayout>
      </c:layout>
      <c:bar3DChart>
        <c:barDir val="col"/>
        <c:grouping val="clustered"/>
        <c:varyColors val="0"/>
        <c:ser>
          <c:idx val="0"/>
          <c:order val="0"/>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Pt>
            <c:idx val="1"/>
            <c:invertIfNegative val="0"/>
            <c:bubble3D val="0"/>
            <c:spPr>
              <a:solidFill>
                <a:srgbClr val="FFC000">
                  <a:alpha val="85000"/>
                </a:srgbClr>
              </a:solidFill>
              <a:ln w="9525" cap="flat" cmpd="sng" algn="ctr">
                <a:solidFill>
                  <a:srgbClr val="FFC000"/>
                </a:solidFill>
                <a:round/>
              </a:ln>
              <a:effectLst/>
              <a:sp3d contourW="9525">
                <a:contourClr>
                  <a:srgbClr val="FFC000"/>
                </a:contourClr>
              </a:sp3d>
            </c:spPr>
            <c:extLst xmlns:c16r2="http://schemas.microsoft.com/office/drawing/2015/06/chart">
              <c:ext xmlns:c16="http://schemas.microsoft.com/office/drawing/2014/chart" uri="{C3380CC4-5D6E-409C-BE32-E72D297353CC}">
                <c16:uniqueId val="{00000001-9ED4-4F35-BB9C-279C1B672A56}"/>
              </c:ext>
            </c:extLst>
          </c:dPt>
          <c:dLbls>
            <c:dLbl>
              <c:idx val="0"/>
              <c:layout>
                <c:manualLayout>
                  <c:x val="6.7570839361593771E-3"/>
                  <c:y val="0.33803417435287786"/>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9ED4-4F35-BB9C-279C1B672A56}"/>
                </c:ext>
                <c:ext xmlns:c15="http://schemas.microsoft.com/office/drawing/2012/chart" uri="{CE6537A1-D6FC-4f65-9D91-7224C49458BB}">
                  <c15:layout/>
                </c:ext>
              </c:extLst>
            </c:dLbl>
            <c:dLbl>
              <c:idx val="1"/>
              <c:layout>
                <c:manualLayout>
                  <c:x val="-8.9664420990103822E-4"/>
                  <c:y val="0.20444643352266639"/>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9ED4-4F35-BB9C-279C1B672A56}"/>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800" b="1" i="0" u="none" strike="noStrike" kern="1200" baseline="0">
                    <a:solidFill>
                      <a:schemeClr val="dk1">
                        <a:lumMod val="75000"/>
                        <a:lumOff val="25000"/>
                      </a:schemeClr>
                    </a:solidFill>
                    <a:latin typeface="+mn-lt"/>
                    <a:ea typeface="+mn-ea"/>
                    <a:cs typeface="+mn-cs"/>
                  </a:defRPr>
                </a:pPr>
                <a:endParaRPr lang="es-P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Hoja1!$F$2:$G$2</c:f>
              <c:numCache>
                <c:formatCode>General</c:formatCode>
                <c:ptCount val="2"/>
                <c:pt idx="0">
                  <c:v>2018</c:v>
                </c:pt>
                <c:pt idx="1">
                  <c:v>2019</c:v>
                </c:pt>
              </c:numCache>
            </c:numRef>
          </c:cat>
          <c:val>
            <c:numRef>
              <c:f>Hoja1!$F$3:$G$3</c:f>
              <c:numCache>
                <c:formatCode>General</c:formatCode>
                <c:ptCount val="2"/>
                <c:pt idx="0">
                  <c:v>1214</c:v>
                </c:pt>
                <c:pt idx="1">
                  <c:v>944</c:v>
                </c:pt>
              </c:numCache>
            </c:numRef>
          </c:val>
          <c:extLst xmlns:c16r2="http://schemas.microsoft.com/office/drawing/2015/06/chart">
            <c:ext xmlns:c16="http://schemas.microsoft.com/office/drawing/2014/chart" uri="{C3380CC4-5D6E-409C-BE32-E72D297353CC}">
              <c16:uniqueId val="{00000003-9ED4-4F35-BB9C-279C1B672A56}"/>
            </c:ext>
          </c:extLst>
        </c:ser>
        <c:dLbls>
          <c:showLegendKey val="0"/>
          <c:showVal val="1"/>
          <c:showCatName val="0"/>
          <c:showSerName val="0"/>
          <c:showPercent val="0"/>
          <c:showBubbleSize val="0"/>
        </c:dLbls>
        <c:gapWidth val="65"/>
        <c:shape val="box"/>
        <c:axId val="-841406144"/>
        <c:axId val="-841400704"/>
        <c:axId val="0"/>
      </c:bar3DChart>
      <c:catAx>
        <c:axId val="-841406144"/>
        <c:scaling>
          <c:orientation val="minMax"/>
        </c:scaling>
        <c:delete val="0"/>
        <c:axPos val="b"/>
        <c:title>
          <c:tx>
            <c:rich>
              <a:bodyPr rot="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r>
                  <a:rPr lang="es-PE" sz="1400"/>
                  <a:t>Años</a:t>
                </a:r>
              </a:p>
            </c:rich>
          </c:tx>
          <c:layout/>
          <c:overlay val="0"/>
          <c:spPr>
            <a:noFill/>
            <a:ln>
              <a:noFill/>
            </a:ln>
            <a:effectLst/>
          </c:spPr>
          <c:txPr>
            <a:bodyPr rot="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endParaRPr lang="es-PE"/>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800" b="1" i="0" u="none" strike="noStrike" kern="1200" cap="all" baseline="0">
                <a:solidFill>
                  <a:schemeClr val="dk1">
                    <a:lumMod val="75000"/>
                    <a:lumOff val="25000"/>
                  </a:schemeClr>
                </a:solidFill>
                <a:latin typeface="+mn-lt"/>
                <a:ea typeface="+mn-ea"/>
                <a:cs typeface="+mn-cs"/>
              </a:defRPr>
            </a:pPr>
            <a:endParaRPr lang="es-PE"/>
          </a:p>
        </c:txPr>
        <c:crossAx val="-841400704"/>
        <c:crosses val="autoZero"/>
        <c:auto val="1"/>
        <c:lblAlgn val="ctr"/>
        <c:lblOffset val="100"/>
        <c:noMultiLvlLbl val="0"/>
      </c:catAx>
      <c:valAx>
        <c:axId val="-841400704"/>
        <c:scaling>
          <c:orientation val="minMax"/>
        </c:scaling>
        <c:delete val="0"/>
        <c:axPos val="l"/>
        <c:majorGridlines>
          <c:spPr>
            <a:ln w="9525" cap="flat" cmpd="sng" algn="ctr">
              <a:solidFill>
                <a:schemeClr val="dk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r>
                  <a:rPr lang="es-PE" sz="1400"/>
                  <a:t>N° de Capacitados</a:t>
                </a:r>
              </a:p>
            </c:rich>
          </c:tx>
          <c:layout/>
          <c:overlay val="0"/>
          <c:spPr>
            <a:noFill/>
            <a:ln>
              <a:noFill/>
            </a:ln>
            <a:effectLst/>
          </c:spPr>
          <c:txPr>
            <a:bodyPr rot="-5400000" spcFirstLastPara="1" vertOverflow="ellipsis" vert="horz" wrap="square" anchor="ctr" anchorCtr="1"/>
            <a:lstStyle/>
            <a:p>
              <a:pPr>
                <a:defRPr sz="1400" b="1" i="0" u="none" strike="noStrike" kern="1200" baseline="0">
                  <a:solidFill>
                    <a:schemeClr val="dk1">
                      <a:lumMod val="75000"/>
                      <a:lumOff val="25000"/>
                    </a:schemeClr>
                  </a:solidFill>
                  <a:latin typeface="+mn-lt"/>
                  <a:ea typeface="+mn-ea"/>
                  <a:cs typeface="+mn-cs"/>
                </a:defRPr>
              </a:pPr>
              <a:endParaRPr lang="es-P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PE"/>
          </a:p>
        </c:txPr>
        <c:crossAx val="-841406144"/>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s-PE"/>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P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289053-23A1-49E1-95CC-253DFBC7E692}" type="doc">
      <dgm:prSet loTypeId="urn:microsoft.com/office/officeart/2008/layout/HorizontalMultiLevelHierarchy" loCatId="hierarchy" qsTypeId="urn:microsoft.com/office/officeart/2005/8/quickstyle/3d4" qsCatId="3D" csTypeId="urn:microsoft.com/office/officeart/2005/8/colors/accent5_5" csCatId="accent5" phldr="1"/>
      <dgm:spPr/>
      <dgm:t>
        <a:bodyPr/>
        <a:lstStyle/>
        <a:p>
          <a:endParaRPr lang="es-ES"/>
        </a:p>
      </dgm:t>
    </dgm:pt>
    <dgm:pt modelId="{014564AE-D814-4A10-8641-76FA151404B7}">
      <dgm:prSet phldrT="[Texto]"/>
      <dgm:spPr>
        <a:solidFill>
          <a:srgbClr val="FF0000">
            <a:alpha val="80000"/>
          </a:srgbClr>
        </a:solidFill>
        <a:ln>
          <a:solidFill>
            <a:srgbClr val="FF0000"/>
          </a:solidFill>
        </a:ln>
      </dgm:spPr>
      <dgm:t>
        <a:bodyPr/>
        <a:lstStyle/>
        <a:p>
          <a:r>
            <a:rPr lang="es-ES" dirty="0"/>
            <a:t>RSU</a:t>
          </a:r>
        </a:p>
      </dgm:t>
    </dgm:pt>
    <dgm:pt modelId="{B33EBCC8-D834-4808-9938-2D4FAF0A5B7C}" type="parTrans" cxnId="{318F4D73-6F70-470A-B4C3-73D5C2A7C874}">
      <dgm:prSet/>
      <dgm:spPr/>
      <dgm:t>
        <a:bodyPr/>
        <a:lstStyle/>
        <a:p>
          <a:endParaRPr lang="es-ES"/>
        </a:p>
      </dgm:t>
    </dgm:pt>
    <dgm:pt modelId="{925C3598-D740-4EC8-B1D0-130A74198E2E}" type="sibTrans" cxnId="{318F4D73-6F70-470A-B4C3-73D5C2A7C874}">
      <dgm:prSet/>
      <dgm:spPr/>
      <dgm:t>
        <a:bodyPr/>
        <a:lstStyle/>
        <a:p>
          <a:endParaRPr lang="es-ES"/>
        </a:p>
      </dgm:t>
    </dgm:pt>
    <dgm:pt modelId="{354934F1-7520-4DF4-AB6C-40FFD6B01F6A}">
      <dgm:prSet phldrT="[Texto]"/>
      <dgm:spPr/>
      <dgm:t>
        <a:bodyPr/>
        <a:lstStyle/>
        <a:p>
          <a:r>
            <a:rPr lang="es-ES" dirty="0"/>
            <a:t>Formación Profesional</a:t>
          </a:r>
        </a:p>
      </dgm:t>
    </dgm:pt>
    <dgm:pt modelId="{71E35254-C1F0-4057-B5F5-88DA8D92DEE7}" type="parTrans" cxnId="{FC0F1C20-77B0-49B9-A1AD-B15DC1F95543}">
      <dgm:prSet/>
      <dgm:spPr/>
      <dgm:t>
        <a:bodyPr/>
        <a:lstStyle/>
        <a:p>
          <a:endParaRPr lang="es-ES"/>
        </a:p>
      </dgm:t>
    </dgm:pt>
    <dgm:pt modelId="{E46972FB-5920-451C-A318-5846BE333F61}" type="sibTrans" cxnId="{FC0F1C20-77B0-49B9-A1AD-B15DC1F95543}">
      <dgm:prSet/>
      <dgm:spPr/>
      <dgm:t>
        <a:bodyPr/>
        <a:lstStyle/>
        <a:p>
          <a:endParaRPr lang="es-ES"/>
        </a:p>
      </dgm:t>
    </dgm:pt>
    <dgm:pt modelId="{1D57AB1F-7900-417B-97C5-4039883CDA51}">
      <dgm:prSet phldrT="[Texto]"/>
      <dgm:spPr/>
      <dgm:t>
        <a:bodyPr/>
        <a:lstStyle/>
        <a:p>
          <a:r>
            <a:rPr lang="es-ES" dirty="0"/>
            <a:t>Investigaciones</a:t>
          </a:r>
        </a:p>
      </dgm:t>
    </dgm:pt>
    <dgm:pt modelId="{1B62A707-758B-489E-9BAD-3C680437394A}" type="parTrans" cxnId="{E8B68292-0DA9-41FC-845A-CCABD6A6CB92}">
      <dgm:prSet/>
      <dgm:spPr/>
      <dgm:t>
        <a:bodyPr/>
        <a:lstStyle/>
        <a:p>
          <a:endParaRPr lang="es-ES"/>
        </a:p>
      </dgm:t>
    </dgm:pt>
    <dgm:pt modelId="{7D3BAA20-EB0F-40AC-BBBB-08965BFE5CB4}" type="sibTrans" cxnId="{E8B68292-0DA9-41FC-845A-CCABD6A6CB92}">
      <dgm:prSet/>
      <dgm:spPr/>
      <dgm:t>
        <a:bodyPr/>
        <a:lstStyle/>
        <a:p>
          <a:endParaRPr lang="es-ES"/>
        </a:p>
      </dgm:t>
    </dgm:pt>
    <dgm:pt modelId="{986D9E77-C368-4AC1-9027-F376E4F825FD}">
      <dgm:prSet phldrT="[Texto]"/>
      <dgm:spPr/>
      <dgm:t>
        <a:bodyPr/>
        <a:lstStyle/>
        <a:p>
          <a:r>
            <a:rPr lang="es-ES" dirty="0"/>
            <a:t>Extensión Cultural y Proyección Social</a:t>
          </a:r>
        </a:p>
      </dgm:t>
    </dgm:pt>
    <dgm:pt modelId="{B8C9A8C5-26A9-44F6-9167-6CD310D8E93B}" type="parTrans" cxnId="{FBB3CFC9-85BA-4D41-854B-EB7E9F40E048}">
      <dgm:prSet/>
      <dgm:spPr/>
      <dgm:t>
        <a:bodyPr/>
        <a:lstStyle/>
        <a:p>
          <a:endParaRPr lang="es-ES"/>
        </a:p>
      </dgm:t>
    </dgm:pt>
    <dgm:pt modelId="{68AA733A-88A5-42A4-9265-C4FB723902EA}" type="sibTrans" cxnId="{FBB3CFC9-85BA-4D41-854B-EB7E9F40E048}">
      <dgm:prSet/>
      <dgm:spPr/>
      <dgm:t>
        <a:bodyPr/>
        <a:lstStyle/>
        <a:p>
          <a:endParaRPr lang="es-ES"/>
        </a:p>
      </dgm:t>
    </dgm:pt>
    <dgm:pt modelId="{E7381908-6FF5-4B88-B9C5-3418C59C4B36}" type="pres">
      <dgm:prSet presAssocID="{1A289053-23A1-49E1-95CC-253DFBC7E692}" presName="Name0" presStyleCnt="0">
        <dgm:presLayoutVars>
          <dgm:chPref val="1"/>
          <dgm:dir/>
          <dgm:animOne val="branch"/>
          <dgm:animLvl val="lvl"/>
          <dgm:resizeHandles val="exact"/>
        </dgm:presLayoutVars>
      </dgm:prSet>
      <dgm:spPr/>
      <dgm:t>
        <a:bodyPr/>
        <a:lstStyle/>
        <a:p>
          <a:endParaRPr lang="es-PE"/>
        </a:p>
      </dgm:t>
    </dgm:pt>
    <dgm:pt modelId="{FF283E0C-F171-4B64-A4CF-8CD1243CD0B5}" type="pres">
      <dgm:prSet presAssocID="{014564AE-D814-4A10-8641-76FA151404B7}" presName="root1" presStyleCnt="0"/>
      <dgm:spPr/>
    </dgm:pt>
    <dgm:pt modelId="{38E423E1-3B46-4E66-943E-4005006D1CF1}" type="pres">
      <dgm:prSet presAssocID="{014564AE-D814-4A10-8641-76FA151404B7}" presName="LevelOneTextNode" presStyleLbl="node0" presStyleIdx="0" presStyleCnt="1">
        <dgm:presLayoutVars>
          <dgm:chPref val="3"/>
        </dgm:presLayoutVars>
      </dgm:prSet>
      <dgm:spPr/>
      <dgm:t>
        <a:bodyPr/>
        <a:lstStyle/>
        <a:p>
          <a:endParaRPr lang="es-PE"/>
        </a:p>
      </dgm:t>
    </dgm:pt>
    <dgm:pt modelId="{4E2A0952-C7FE-4347-B09D-00E4F3827D32}" type="pres">
      <dgm:prSet presAssocID="{014564AE-D814-4A10-8641-76FA151404B7}" presName="level2hierChild" presStyleCnt="0"/>
      <dgm:spPr/>
    </dgm:pt>
    <dgm:pt modelId="{BBB2389A-8EF6-43A5-889F-7B6A056CA7F0}" type="pres">
      <dgm:prSet presAssocID="{71E35254-C1F0-4057-B5F5-88DA8D92DEE7}" presName="conn2-1" presStyleLbl="parChTrans1D2" presStyleIdx="0" presStyleCnt="3"/>
      <dgm:spPr/>
      <dgm:t>
        <a:bodyPr/>
        <a:lstStyle/>
        <a:p>
          <a:endParaRPr lang="es-PE"/>
        </a:p>
      </dgm:t>
    </dgm:pt>
    <dgm:pt modelId="{A7D15792-8CB9-46EC-B835-C698AA39B78C}" type="pres">
      <dgm:prSet presAssocID="{71E35254-C1F0-4057-B5F5-88DA8D92DEE7}" presName="connTx" presStyleLbl="parChTrans1D2" presStyleIdx="0" presStyleCnt="3"/>
      <dgm:spPr/>
      <dgm:t>
        <a:bodyPr/>
        <a:lstStyle/>
        <a:p>
          <a:endParaRPr lang="es-PE"/>
        </a:p>
      </dgm:t>
    </dgm:pt>
    <dgm:pt modelId="{99567A64-079C-49E6-9130-654B2BABF922}" type="pres">
      <dgm:prSet presAssocID="{354934F1-7520-4DF4-AB6C-40FFD6B01F6A}" presName="root2" presStyleCnt="0"/>
      <dgm:spPr/>
    </dgm:pt>
    <dgm:pt modelId="{D3A36048-F4AE-4741-A25B-C9B366F6F76A}" type="pres">
      <dgm:prSet presAssocID="{354934F1-7520-4DF4-AB6C-40FFD6B01F6A}" presName="LevelTwoTextNode" presStyleLbl="node2" presStyleIdx="0" presStyleCnt="3" custScaleY="159303">
        <dgm:presLayoutVars>
          <dgm:chPref val="3"/>
        </dgm:presLayoutVars>
      </dgm:prSet>
      <dgm:spPr/>
      <dgm:t>
        <a:bodyPr/>
        <a:lstStyle/>
        <a:p>
          <a:endParaRPr lang="es-PE"/>
        </a:p>
      </dgm:t>
    </dgm:pt>
    <dgm:pt modelId="{A4361D44-1051-44AE-B07D-3162627496ED}" type="pres">
      <dgm:prSet presAssocID="{354934F1-7520-4DF4-AB6C-40FFD6B01F6A}" presName="level3hierChild" presStyleCnt="0"/>
      <dgm:spPr/>
    </dgm:pt>
    <dgm:pt modelId="{66D0CB06-7AF0-436E-A39E-2E5ADF4DF722}" type="pres">
      <dgm:prSet presAssocID="{1B62A707-758B-489E-9BAD-3C680437394A}" presName="conn2-1" presStyleLbl="parChTrans1D2" presStyleIdx="1" presStyleCnt="3"/>
      <dgm:spPr/>
      <dgm:t>
        <a:bodyPr/>
        <a:lstStyle/>
        <a:p>
          <a:endParaRPr lang="es-PE"/>
        </a:p>
      </dgm:t>
    </dgm:pt>
    <dgm:pt modelId="{30486DB7-CDD9-4AC5-9D51-3E24FF365348}" type="pres">
      <dgm:prSet presAssocID="{1B62A707-758B-489E-9BAD-3C680437394A}" presName="connTx" presStyleLbl="parChTrans1D2" presStyleIdx="1" presStyleCnt="3"/>
      <dgm:spPr/>
      <dgm:t>
        <a:bodyPr/>
        <a:lstStyle/>
        <a:p>
          <a:endParaRPr lang="es-PE"/>
        </a:p>
      </dgm:t>
    </dgm:pt>
    <dgm:pt modelId="{DEA4446F-FF33-44A1-9CF3-EF810734BDD1}" type="pres">
      <dgm:prSet presAssocID="{1D57AB1F-7900-417B-97C5-4039883CDA51}" presName="root2" presStyleCnt="0"/>
      <dgm:spPr/>
    </dgm:pt>
    <dgm:pt modelId="{AB6B697A-CC08-4C85-91DF-8309F8605F75}" type="pres">
      <dgm:prSet presAssocID="{1D57AB1F-7900-417B-97C5-4039883CDA51}" presName="LevelTwoTextNode" presStyleLbl="node2" presStyleIdx="1" presStyleCnt="3" custScaleY="157803">
        <dgm:presLayoutVars>
          <dgm:chPref val="3"/>
        </dgm:presLayoutVars>
      </dgm:prSet>
      <dgm:spPr/>
      <dgm:t>
        <a:bodyPr/>
        <a:lstStyle/>
        <a:p>
          <a:endParaRPr lang="es-PE"/>
        </a:p>
      </dgm:t>
    </dgm:pt>
    <dgm:pt modelId="{60EFB017-E51B-49F6-B1A6-94C2A998370B}" type="pres">
      <dgm:prSet presAssocID="{1D57AB1F-7900-417B-97C5-4039883CDA51}" presName="level3hierChild" presStyleCnt="0"/>
      <dgm:spPr/>
    </dgm:pt>
    <dgm:pt modelId="{C5122482-1A0E-4820-A315-34AABFD94386}" type="pres">
      <dgm:prSet presAssocID="{B8C9A8C5-26A9-44F6-9167-6CD310D8E93B}" presName="conn2-1" presStyleLbl="parChTrans1D2" presStyleIdx="2" presStyleCnt="3"/>
      <dgm:spPr/>
      <dgm:t>
        <a:bodyPr/>
        <a:lstStyle/>
        <a:p>
          <a:endParaRPr lang="es-PE"/>
        </a:p>
      </dgm:t>
    </dgm:pt>
    <dgm:pt modelId="{E409769A-E901-455C-9A8A-9614C170843E}" type="pres">
      <dgm:prSet presAssocID="{B8C9A8C5-26A9-44F6-9167-6CD310D8E93B}" presName="connTx" presStyleLbl="parChTrans1D2" presStyleIdx="2" presStyleCnt="3"/>
      <dgm:spPr/>
      <dgm:t>
        <a:bodyPr/>
        <a:lstStyle/>
        <a:p>
          <a:endParaRPr lang="es-PE"/>
        </a:p>
      </dgm:t>
    </dgm:pt>
    <dgm:pt modelId="{F0137EBB-DBF5-4A78-8F14-DA11BB6141DD}" type="pres">
      <dgm:prSet presAssocID="{986D9E77-C368-4AC1-9027-F376E4F825FD}" presName="root2" presStyleCnt="0"/>
      <dgm:spPr/>
    </dgm:pt>
    <dgm:pt modelId="{5FA86A96-814C-4056-B1AC-CEE1EB044823}" type="pres">
      <dgm:prSet presAssocID="{986D9E77-C368-4AC1-9027-F376E4F825FD}" presName="LevelTwoTextNode" presStyleLbl="node2" presStyleIdx="2" presStyleCnt="3" custScaleY="144760">
        <dgm:presLayoutVars>
          <dgm:chPref val="3"/>
        </dgm:presLayoutVars>
      </dgm:prSet>
      <dgm:spPr/>
      <dgm:t>
        <a:bodyPr/>
        <a:lstStyle/>
        <a:p>
          <a:endParaRPr lang="es-PE"/>
        </a:p>
      </dgm:t>
    </dgm:pt>
    <dgm:pt modelId="{66E043F8-4F35-413D-B26C-547B154C183A}" type="pres">
      <dgm:prSet presAssocID="{986D9E77-C368-4AC1-9027-F376E4F825FD}" presName="level3hierChild" presStyleCnt="0"/>
      <dgm:spPr/>
    </dgm:pt>
  </dgm:ptLst>
  <dgm:cxnLst>
    <dgm:cxn modelId="{5AB7AA40-C8CF-4D8A-B117-F95DC3A91B15}" type="presOf" srcId="{354934F1-7520-4DF4-AB6C-40FFD6B01F6A}" destId="{D3A36048-F4AE-4741-A25B-C9B366F6F76A}" srcOrd="0" destOrd="0" presId="urn:microsoft.com/office/officeart/2008/layout/HorizontalMultiLevelHierarchy"/>
    <dgm:cxn modelId="{B21D2236-0F95-49E3-8AA4-BAC6750D444D}" type="presOf" srcId="{1B62A707-758B-489E-9BAD-3C680437394A}" destId="{30486DB7-CDD9-4AC5-9D51-3E24FF365348}" srcOrd="1" destOrd="0" presId="urn:microsoft.com/office/officeart/2008/layout/HorizontalMultiLevelHierarchy"/>
    <dgm:cxn modelId="{5D2D69F2-FF11-4405-B80D-37EB58914E2A}" type="presOf" srcId="{1D57AB1F-7900-417B-97C5-4039883CDA51}" destId="{AB6B697A-CC08-4C85-91DF-8309F8605F75}" srcOrd="0" destOrd="0" presId="urn:microsoft.com/office/officeart/2008/layout/HorizontalMultiLevelHierarchy"/>
    <dgm:cxn modelId="{C733BC8D-7A42-4A1F-ACD4-73663C47864E}" type="presOf" srcId="{1A289053-23A1-49E1-95CC-253DFBC7E692}" destId="{E7381908-6FF5-4B88-B9C5-3418C59C4B36}" srcOrd="0" destOrd="0" presId="urn:microsoft.com/office/officeart/2008/layout/HorizontalMultiLevelHierarchy"/>
    <dgm:cxn modelId="{1A527B90-10A5-424D-A727-6FAC2D4E2A85}" type="presOf" srcId="{B8C9A8C5-26A9-44F6-9167-6CD310D8E93B}" destId="{E409769A-E901-455C-9A8A-9614C170843E}" srcOrd="1" destOrd="0" presId="urn:microsoft.com/office/officeart/2008/layout/HorizontalMultiLevelHierarchy"/>
    <dgm:cxn modelId="{9BCA719F-493F-44EA-B8A2-62A0ADBA4FEA}" type="presOf" srcId="{1B62A707-758B-489E-9BAD-3C680437394A}" destId="{66D0CB06-7AF0-436E-A39E-2E5ADF4DF722}" srcOrd="0" destOrd="0" presId="urn:microsoft.com/office/officeart/2008/layout/HorizontalMultiLevelHierarchy"/>
    <dgm:cxn modelId="{FC0F1C20-77B0-49B9-A1AD-B15DC1F95543}" srcId="{014564AE-D814-4A10-8641-76FA151404B7}" destId="{354934F1-7520-4DF4-AB6C-40FFD6B01F6A}" srcOrd="0" destOrd="0" parTransId="{71E35254-C1F0-4057-B5F5-88DA8D92DEE7}" sibTransId="{E46972FB-5920-451C-A318-5846BE333F61}"/>
    <dgm:cxn modelId="{318F4D73-6F70-470A-B4C3-73D5C2A7C874}" srcId="{1A289053-23A1-49E1-95CC-253DFBC7E692}" destId="{014564AE-D814-4A10-8641-76FA151404B7}" srcOrd="0" destOrd="0" parTransId="{B33EBCC8-D834-4808-9938-2D4FAF0A5B7C}" sibTransId="{925C3598-D740-4EC8-B1D0-130A74198E2E}"/>
    <dgm:cxn modelId="{B8A9C80C-6974-4F8B-8E51-4670DF9FB7F7}" type="presOf" srcId="{71E35254-C1F0-4057-B5F5-88DA8D92DEE7}" destId="{A7D15792-8CB9-46EC-B835-C698AA39B78C}" srcOrd="1" destOrd="0" presId="urn:microsoft.com/office/officeart/2008/layout/HorizontalMultiLevelHierarchy"/>
    <dgm:cxn modelId="{E8B68292-0DA9-41FC-845A-CCABD6A6CB92}" srcId="{014564AE-D814-4A10-8641-76FA151404B7}" destId="{1D57AB1F-7900-417B-97C5-4039883CDA51}" srcOrd="1" destOrd="0" parTransId="{1B62A707-758B-489E-9BAD-3C680437394A}" sibTransId="{7D3BAA20-EB0F-40AC-BBBB-08965BFE5CB4}"/>
    <dgm:cxn modelId="{FBB3CFC9-85BA-4D41-854B-EB7E9F40E048}" srcId="{014564AE-D814-4A10-8641-76FA151404B7}" destId="{986D9E77-C368-4AC1-9027-F376E4F825FD}" srcOrd="2" destOrd="0" parTransId="{B8C9A8C5-26A9-44F6-9167-6CD310D8E93B}" sibTransId="{68AA733A-88A5-42A4-9265-C4FB723902EA}"/>
    <dgm:cxn modelId="{1EBF7DC7-E99C-4924-A318-C86FC550B715}" type="presOf" srcId="{71E35254-C1F0-4057-B5F5-88DA8D92DEE7}" destId="{BBB2389A-8EF6-43A5-889F-7B6A056CA7F0}" srcOrd="0" destOrd="0" presId="urn:microsoft.com/office/officeart/2008/layout/HorizontalMultiLevelHierarchy"/>
    <dgm:cxn modelId="{7825C57A-3011-4F55-8BF8-6807DC06669C}" type="presOf" srcId="{986D9E77-C368-4AC1-9027-F376E4F825FD}" destId="{5FA86A96-814C-4056-B1AC-CEE1EB044823}" srcOrd="0" destOrd="0" presId="urn:microsoft.com/office/officeart/2008/layout/HorizontalMultiLevelHierarchy"/>
    <dgm:cxn modelId="{CE00E07F-6486-4C2F-9685-C8B1BEDB7001}" type="presOf" srcId="{014564AE-D814-4A10-8641-76FA151404B7}" destId="{38E423E1-3B46-4E66-943E-4005006D1CF1}" srcOrd="0" destOrd="0" presId="urn:microsoft.com/office/officeart/2008/layout/HorizontalMultiLevelHierarchy"/>
    <dgm:cxn modelId="{1BCBDEC8-EBF6-4F86-8FC5-251E357BEE7E}" type="presOf" srcId="{B8C9A8C5-26A9-44F6-9167-6CD310D8E93B}" destId="{C5122482-1A0E-4820-A315-34AABFD94386}" srcOrd="0" destOrd="0" presId="urn:microsoft.com/office/officeart/2008/layout/HorizontalMultiLevelHierarchy"/>
    <dgm:cxn modelId="{5F15881D-4CE0-4A98-9DCB-59E837B2C2AE}" type="presParOf" srcId="{E7381908-6FF5-4B88-B9C5-3418C59C4B36}" destId="{FF283E0C-F171-4B64-A4CF-8CD1243CD0B5}" srcOrd="0" destOrd="0" presId="urn:microsoft.com/office/officeart/2008/layout/HorizontalMultiLevelHierarchy"/>
    <dgm:cxn modelId="{3F5E3A02-B3C0-4B45-9F64-F682891E6D05}" type="presParOf" srcId="{FF283E0C-F171-4B64-A4CF-8CD1243CD0B5}" destId="{38E423E1-3B46-4E66-943E-4005006D1CF1}" srcOrd="0" destOrd="0" presId="urn:microsoft.com/office/officeart/2008/layout/HorizontalMultiLevelHierarchy"/>
    <dgm:cxn modelId="{868EB346-1F01-458E-A6C3-D32597646CFC}" type="presParOf" srcId="{FF283E0C-F171-4B64-A4CF-8CD1243CD0B5}" destId="{4E2A0952-C7FE-4347-B09D-00E4F3827D32}" srcOrd="1" destOrd="0" presId="urn:microsoft.com/office/officeart/2008/layout/HorizontalMultiLevelHierarchy"/>
    <dgm:cxn modelId="{EE9CAAFF-20ED-4158-94DD-96CD077AB74B}" type="presParOf" srcId="{4E2A0952-C7FE-4347-B09D-00E4F3827D32}" destId="{BBB2389A-8EF6-43A5-889F-7B6A056CA7F0}" srcOrd="0" destOrd="0" presId="urn:microsoft.com/office/officeart/2008/layout/HorizontalMultiLevelHierarchy"/>
    <dgm:cxn modelId="{8C65F317-2FFC-4DC6-B9D0-FDD058CB9E18}" type="presParOf" srcId="{BBB2389A-8EF6-43A5-889F-7B6A056CA7F0}" destId="{A7D15792-8CB9-46EC-B835-C698AA39B78C}" srcOrd="0" destOrd="0" presId="urn:microsoft.com/office/officeart/2008/layout/HorizontalMultiLevelHierarchy"/>
    <dgm:cxn modelId="{C5C39592-1C5D-41ED-BFA7-823DDA72D751}" type="presParOf" srcId="{4E2A0952-C7FE-4347-B09D-00E4F3827D32}" destId="{99567A64-079C-49E6-9130-654B2BABF922}" srcOrd="1" destOrd="0" presId="urn:microsoft.com/office/officeart/2008/layout/HorizontalMultiLevelHierarchy"/>
    <dgm:cxn modelId="{25FC7286-F3EC-47FE-8A90-2605775417DD}" type="presParOf" srcId="{99567A64-079C-49E6-9130-654B2BABF922}" destId="{D3A36048-F4AE-4741-A25B-C9B366F6F76A}" srcOrd="0" destOrd="0" presId="urn:microsoft.com/office/officeart/2008/layout/HorizontalMultiLevelHierarchy"/>
    <dgm:cxn modelId="{8F25ADA9-4872-4D1D-8760-440F6E2B99F5}" type="presParOf" srcId="{99567A64-079C-49E6-9130-654B2BABF922}" destId="{A4361D44-1051-44AE-B07D-3162627496ED}" srcOrd="1" destOrd="0" presId="urn:microsoft.com/office/officeart/2008/layout/HorizontalMultiLevelHierarchy"/>
    <dgm:cxn modelId="{38C3AED5-DE98-4817-85BC-C189A992F7AB}" type="presParOf" srcId="{4E2A0952-C7FE-4347-B09D-00E4F3827D32}" destId="{66D0CB06-7AF0-436E-A39E-2E5ADF4DF722}" srcOrd="2" destOrd="0" presId="urn:microsoft.com/office/officeart/2008/layout/HorizontalMultiLevelHierarchy"/>
    <dgm:cxn modelId="{7FB05D50-7827-4519-A3CB-5F603F3EB247}" type="presParOf" srcId="{66D0CB06-7AF0-436E-A39E-2E5ADF4DF722}" destId="{30486DB7-CDD9-4AC5-9D51-3E24FF365348}" srcOrd="0" destOrd="0" presId="urn:microsoft.com/office/officeart/2008/layout/HorizontalMultiLevelHierarchy"/>
    <dgm:cxn modelId="{72DF5B08-9377-4EF7-B238-8FBE33361A52}" type="presParOf" srcId="{4E2A0952-C7FE-4347-B09D-00E4F3827D32}" destId="{DEA4446F-FF33-44A1-9CF3-EF810734BDD1}" srcOrd="3" destOrd="0" presId="urn:microsoft.com/office/officeart/2008/layout/HorizontalMultiLevelHierarchy"/>
    <dgm:cxn modelId="{21F985EB-F392-4F61-B08E-4F6762A0416D}" type="presParOf" srcId="{DEA4446F-FF33-44A1-9CF3-EF810734BDD1}" destId="{AB6B697A-CC08-4C85-91DF-8309F8605F75}" srcOrd="0" destOrd="0" presId="urn:microsoft.com/office/officeart/2008/layout/HorizontalMultiLevelHierarchy"/>
    <dgm:cxn modelId="{323A93A0-3D5E-44F8-BA8C-C69B0F395E23}" type="presParOf" srcId="{DEA4446F-FF33-44A1-9CF3-EF810734BDD1}" destId="{60EFB017-E51B-49F6-B1A6-94C2A998370B}" srcOrd="1" destOrd="0" presId="urn:microsoft.com/office/officeart/2008/layout/HorizontalMultiLevelHierarchy"/>
    <dgm:cxn modelId="{9591F58C-1074-4EF2-9DF0-880E319621B4}" type="presParOf" srcId="{4E2A0952-C7FE-4347-B09D-00E4F3827D32}" destId="{C5122482-1A0E-4820-A315-34AABFD94386}" srcOrd="4" destOrd="0" presId="urn:microsoft.com/office/officeart/2008/layout/HorizontalMultiLevelHierarchy"/>
    <dgm:cxn modelId="{F21A569C-A046-4E59-897B-48E76BE5BB02}" type="presParOf" srcId="{C5122482-1A0E-4820-A315-34AABFD94386}" destId="{E409769A-E901-455C-9A8A-9614C170843E}" srcOrd="0" destOrd="0" presId="urn:microsoft.com/office/officeart/2008/layout/HorizontalMultiLevelHierarchy"/>
    <dgm:cxn modelId="{16D09E1E-EA67-4EF8-B6C7-17E325B04197}" type="presParOf" srcId="{4E2A0952-C7FE-4347-B09D-00E4F3827D32}" destId="{F0137EBB-DBF5-4A78-8F14-DA11BB6141DD}" srcOrd="5" destOrd="0" presId="urn:microsoft.com/office/officeart/2008/layout/HorizontalMultiLevelHierarchy"/>
    <dgm:cxn modelId="{D0B0AE0F-C605-4FC2-A568-258B41BB0C86}" type="presParOf" srcId="{F0137EBB-DBF5-4A78-8F14-DA11BB6141DD}" destId="{5FA86A96-814C-4056-B1AC-CEE1EB044823}" srcOrd="0" destOrd="0" presId="urn:microsoft.com/office/officeart/2008/layout/HorizontalMultiLevelHierarchy"/>
    <dgm:cxn modelId="{D5D09159-83F3-4033-AC04-15B7A141B869}" type="presParOf" srcId="{F0137EBB-DBF5-4A78-8F14-DA11BB6141DD}" destId="{66E043F8-4F35-413D-B26C-547B154C183A}"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2FA506-6091-4080-9063-318E8F8E7D9E}" type="doc">
      <dgm:prSet loTypeId="urn:microsoft.com/office/officeart/2005/8/layout/hierarchy2" loCatId="hierarchy" qsTypeId="urn:microsoft.com/office/officeart/2005/8/quickstyle/3d1" qsCatId="3D" csTypeId="urn:microsoft.com/office/officeart/2005/8/colors/colorful4" csCatId="colorful" phldr="1"/>
      <dgm:spPr/>
      <dgm:t>
        <a:bodyPr/>
        <a:lstStyle/>
        <a:p>
          <a:endParaRPr lang="es-ES"/>
        </a:p>
      </dgm:t>
    </dgm:pt>
    <dgm:pt modelId="{2F9AB2F5-693A-459F-8444-B8837EC9B836}">
      <dgm:prSet phldrT="[Texto]"/>
      <dgm:spPr>
        <a:solidFill>
          <a:srgbClr val="FF0000"/>
        </a:solidFill>
      </dgm:spPr>
      <dgm:t>
        <a:bodyPr/>
        <a:lstStyle/>
        <a:p>
          <a:r>
            <a:rPr lang="es-ES" dirty="0"/>
            <a:t>RSU</a:t>
          </a:r>
        </a:p>
      </dgm:t>
    </dgm:pt>
    <dgm:pt modelId="{028F8430-7092-4A58-AE74-40071D36BEFA}" type="parTrans" cxnId="{CE2B05FF-5E1F-4F5B-AC11-4A69112AB640}">
      <dgm:prSet/>
      <dgm:spPr/>
      <dgm:t>
        <a:bodyPr/>
        <a:lstStyle/>
        <a:p>
          <a:endParaRPr lang="es-ES"/>
        </a:p>
      </dgm:t>
    </dgm:pt>
    <dgm:pt modelId="{63800F82-43B0-4FAA-8139-B7C617FAC663}" type="sibTrans" cxnId="{CE2B05FF-5E1F-4F5B-AC11-4A69112AB640}">
      <dgm:prSet/>
      <dgm:spPr/>
      <dgm:t>
        <a:bodyPr/>
        <a:lstStyle/>
        <a:p>
          <a:endParaRPr lang="es-ES"/>
        </a:p>
      </dgm:t>
    </dgm:pt>
    <dgm:pt modelId="{60D97692-7291-42DE-A36B-2A31C82D5742}">
      <dgm:prSet phldrT="[Texto]"/>
      <dgm:spPr/>
      <dgm:t>
        <a:bodyPr/>
        <a:lstStyle/>
        <a:p>
          <a:r>
            <a:rPr lang="es-ES" dirty="0"/>
            <a:t>Actividades académicas del docente </a:t>
          </a:r>
        </a:p>
      </dgm:t>
    </dgm:pt>
    <dgm:pt modelId="{4553B40F-0F6D-4245-985F-A6829F8BA5DB}" type="parTrans" cxnId="{F79C129F-DA7F-40F7-9868-8F581CA7B843}">
      <dgm:prSet/>
      <dgm:spPr/>
      <dgm:t>
        <a:bodyPr/>
        <a:lstStyle/>
        <a:p>
          <a:endParaRPr lang="es-ES"/>
        </a:p>
      </dgm:t>
    </dgm:pt>
    <dgm:pt modelId="{7F67E2D5-386F-4DA8-8B98-5C3B65BAC21F}" type="sibTrans" cxnId="{F79C129F-DA7F-40F7-9868-8F581CA7B843}">
      <dgm:prSet/>
      <dgm:spPr/>
      <dgm:t>
        <a:bodyPr/>
        <a:lstStyle/>
        <a:p>
          <a:endParaRPr lang="es-ES"/>
        </a:p>
      </dgm:t>
    </dgm:pt>
    <dgm:pt modelId="{DCB9EEA0-0A83-4E35-BC55-A6DC0AFB9C77}">
      <dgm:prSet custT="1"/>
      <dgm:spPr/>
      <dgm:t>
        <a:bodyPr/>
        <a:lstStyle/>
        <a:p>
          <a:pPr algn="ctr"/>
          <a:r>
            <a:rPr lang="es-ES" sz="1700" dirty="0"/>
            <a:t>Para la Promoción Docente</a:t>
          </a:r>
        </a:p>
        <a:p>
          <a:pPr algn="just"/>
          <a:r>
            <a:rPr lang="es-ES" sz="1100" dirty="0"/>
            <a:t>Resolución Rectoral N° 06221-R-18 y su modificatoria con Resolución Rectoral N° 06456-R-18, en el anexo 1 (tabla de evaluación) capítulo III (extensión y proyección social)-</a:t>
          </a:r>
        </a:p>
      </dgm:t>
    </dgm:pt>
    <dgm:pt modelId="{A018D2BC-90AA-45AC-BC3B-412FF5525BB6}" type="sibTrans" cxnId="{E157C431-0648-467B-8003-1928F17CBFF0}">
      <dgm:prSet/>
      <dgm:spPr/>
      <dgm:t>
        <a:bodyPr/>
        <a:lstStyle/>
        <a:p>
          <a:endParaRPr lang="es-ES"/>
        </a:p>
      </dgm:t>
    </dgm:pt>
    <dgm:pt modelId="{0AD0642C-8742-4A9E-991E-616B58122E0C}" type="parTrans" cxnId="{E157C431-0648-467B-8003-1928F17CBFF0}">
      <dgm:prSet/>
      <dgm:spPr/>
      <dgm:t>
        <a:bodyPr/>
        <a:lstStyle/>
        <a:p>
          <a:endParaRPr lang="es-ES"/>
        </a:p>
      </dgm:t>
    </dgm:pt>
    <dgm:pt modelId="{E81C1C9C-77F3-448A-A293-C13BF1555B2B}">
      <dgm:prSet custT="1"/>
      <dgm:spPr/>
      <dgm:t>
        <a:bodyPr/>
        <a:lstStyle/>
        <a:p>
          <a:pPr algn="ctr"/>
          <a:r>
            <a:rPr lang="es-ES" sz="1700" dirty="0"/>
            <a:t>Para la Ratificación Docente</a:t>
          </a:r>
        </a:p>
        <a:p>
          <a:pPr algn="just"/>
          <a:r>
            <a:rPr lang="es-ES" sz="1100" dirty="0"/>
            <a:t>Resolución Rectoral N° 01652-R-17 y en su Título IV: De la Evaluación, artículo 16°.- Factores de evaluación para la ratificación docente, inciso III. Respecto de la responsabilidad social y extensión universitaria.</a:t>
          </a:r>
        </a:p>
      </dgm:t>
    </dgm:pt>
    <dgm:pt modelId="{B1741F28-31BA-48C3-91D3-DD74A7C622F4}" type="parTrans" cxnId="{B7CFA6A0-B132-4E89-9052-40721B4C1F89}">
      <dgm:prSet/>
      <dgm:spPr/>
      <dgm:t>
        <a:bodyPr/>
        <a:lstStyle/>
        <a:p>
          <a:endParaRPr lang="es-ES"/>
        </a:p>
      </dgm:t>
    </dgm:pt>
    <dgm:pt modelId="{4A1052B4-2C66-44AC-933F-D04382B8E77F}" type="sibTrans" cxnId="{B7CFA6A0-B132-4E89-9052-40721B4C1F89}">
      <dgm:prSet/>
      <dgm:spPr/>
      <dgm:t>
        <a:bodyPr/>
        <a:lstStyle/>
        <a:p>
          <a:endParaRPr lang="es-ES"/>
        </a:p>
      </dgm:t>
    </dgm:pt>
    <dgm:pt modelId="{CE43127B-AB5B-4E18-AE9D-B68E68C4599E}" type="pres">
      <dgm:prSet presAssocID="{CE2FA506-6091-4080-9063-318E8F8E7D9E}" presName="diagram" presStyleCnt="0">
        <dgm:presLayoutVars>
          <dgm:chPref val="1"/>
          <dgm:dir/>
          <dgm:animOne val="branch"/>
          <dgm:animLvl val="lvl"/>
          <dgm:resizeHandles val="exact"/>
        </dgm:presLayoutVars>
      </dgm:prSet>
      <dgm:spPr/>
      <dgm:t>
        <a:bodyPr/>
        <a:lstStyle/>
        <a:p>
          <a:endParaRPr lang="es-PE"/>
        </a:p>
      </dgm:t>
    </dgm:pt>
    <dgm:pt modelId="{BD2C7F83-F391-4F2D-B37E-E259B10D1B1D}" type="pres">
      <dgm:prSet presAssocID="{2F9AB2F5-693A-459F-8444-B8837EC9B836}" presName="root1" presStyleCnt="0"/>
      <dgm:spPr/>
    </dgm:pt>
    <dgm:pt modelId="{D193817E-A847-40DC-BD92-74A22FC95951}" type="pres">
      <dgm:prSet presAssocID="{2F9AB2F5-693A-459F-8444-B8837EC9B836}" presName="LevelOneTextNode" presStyleLbl="node0" presStyleIdx="0" presStyleCnt="1">
        <dgm:presLayoutVars>
          <dgm:chPref val="3"/>
        </dgm:presLayoutVars>
      </dgm:prSet>
      <dgm:spPr/>
      <dgm:t>
        <a:bodyPr/>
        <a:lstStyle/>
        <a:p>
          <a:endParaRPr lang="es-PE"/>
        </a:p>
      </dgm:t>
    </dgm:pt>
    <dgm:pt modelId="{1434362D-34A6-4DAB-8E43-34BF030F046A}" type="pres">
      <dgm:prSet presAssocID="{2F9AB2F5-693A-459F-8444-B8837EC9B836}" presName="level2hierChild" presStyleCnt="0"/>
      <dgm:spPr/>
    </dgm:pt>
    <dgm:pt modelId="{980B75E2-1706-4216-8BB6-691F161FB2BB}" type="pres">
      <dgm:prSet presAssocID="{0AD0642C-8742-4A9E-991E-616B58122E0C}" presName="conn2-1" presStyleLbl="parChTrans1D2" presStyleIdx="0" presStyleCnt="3"/>
      <dgm:spPr/>
      <dgm:t>
        <a:bodyPr/>
        <a:lstStyle/>
        <a:p>
          <a:endParaRPr lang="es-PE"/>
        </a:p>
      </dgm:t>
    </dgm:pt>
    <dgm:pt modelId="{D2697CBF-C62B-4E64-8F16-3F4F43646656}" type="pres">
      <dgm:prSet presAssocID="{0AD0642C-8742-4A9E-991E-616B58122E0C}" presName="connTx" presStyleLbl="parChTrans1D2" presStyleIdx="0" presStyleCnt="3"/>
      <dgm:spPr/>
      <dgm:t>
        <a:bodyPr/>
        <a:lstStyle/>
        <a:p>
          <a:endParaRPr lang="es-PE"/>
        </a:p>
      </dgm:t>
    </dgm:pt>
    <dgm:pt modelId="{6195B41E-964F-404F-97BC-D19824D74A78}" type="pres">
      <dgm:prSet presAssocID="{DCB9EEA0-0A83-4E35-BC55-A6DC0AFB9C77}" presName="root2" presStyleCnt="0"/>
      <dgm:spPr/>
    </dgm:pt>
    <dgm:pt modelId="{203221F1-B606-44E0-B8BA-1A9EB5964A44}" type="pres">
      <dgm:prSet presAssocID="{DCB9EEA0-0A83-4E35-BC55-A6DC0AFB9C77}" presName="LevelTwoTextNode" presStyleLbl="node2" presStyleIdx="0" presStyleCnt="3" custScaleX="217080">
        <dgm:presLayoutVars>
          <dgm:chPref val="3"/>
        </dgm:presLayoutVars>
      </dgm:prSet>
      <dgm:spPr/>
      <dgm:t>
        <a:bodyPr/>
        <a:lstStyle/>
        <a:p>
          <a:endParaRPr lang="es-PE"/>
        </a:p>
      </dgm:t>
    </dgm:pt>
    <dgm:pt modelId="{466CA23F-B739-4D77-A87F-AE38A71A7398}" type="pres">
      <dgm:prSet presAssocID="{DCB9EEA0-0A83-4E35-BC55-A6DC0AFB9C77}" presName="level3hierChild" presStyleCnt="0"/>
      <dgm:spPr/>
    </dgm:pt>
    <dgm:pt modelId="{35CD2EA7-B942-44C6-A44A-FC8CB5FB061F}" type="pres">
      <dgm:prSet presAssocID="{B1741F28-31BA-48C3-91D3-DD74A7C622F4}" presName="conn2-1" presStyleLbl="parChTrans1D2" presStyleIdx="1" presStyleCnt="3"/>
      <dgm:spPr/>
      <dgm:t>
        <a:bodyPr/>
        <a:lstStyle/>
        <a:p>
          <a:endParaRPr lang="es-PE"/>
        </a:p>
      </dgm:t>
    </dgm:pt>
    <dgm:pt modelId="{0F329148-EDBB-4B46-9C67-EA53C65350AB}" type="pres">
      <dgm:prSet presAssocID="{B1741F28-31BA-48C3-91D3-DD74A7C622F4}" presName="connTx" presStyleLbl="parChTrans1D2" presStyleIdx="1" presStyleCnt="3"/>
      <dgm:spPr/>
      <dgm:t>
        <a:bodyPr/>
        <a:lstStyle/>
        <a:p>
          <a:endParaRPr lang="es-PE"/>
        </a:p>
      </dgm:t>
    </dgm:pt>
    <dgm:pt modelId="{01AC0919-F1D3-4998-ACB0-AB53B3C7F5A4}" type="pres">
      <dgm:prSet presAssocID="{E81C1C9C-77F3-448A-A293-C13BF1555B2B}" presName="root2" presStyleCnt="0"/>
      <dgm:spPr/>
    </dgm:pt>
    <dgm:pt modelId="{8073D57F-3E0C-48D5-823D-410873256C4E}" type="pres">
      <dgm:prSet presAssocID="{E81C1C9C-77F3-448A-A293-C13BF1555B2B}" presName="LevelTwoTextNode" presStyleLbl="node2" presStyleIdx="1" presStyleCnt="3" custScaleX="219098">
        <dgm:presLayoutVars>
          <dgm:chPref val="3"/>
        </dgm:presLayoutVars>
      </dgm:prSet>
      <dgm:spPr/>
      <dgm:t>
        <a:bodyPr/>
        <a:lstStyle/>
        <a:p>
          <a:endParaRPr lang="es-PE"/>
        </a:p>
      </dgm:t>
    </dgm:pt>
    <dgm:pt modelId="{58E9475E-B595-4C99-A771-D11747FBFFCF}" type="pres">
      <dgm:prSet presAssocID="{E81C1C9C-77F3-448A-A293-C13BF1555B2B}" presName="level3hierChild" presStyleCnt="0"/>
      <dgm:spPr/>
    </dgm:pt>
    <dgm:pt modelId="{A051DA9D-ACF9-4826-9436-7F2BDC8201A7}" type="pres">
      <dgm:prSet presAssocID="{4553B40F-0F6D-4245-985F-A6829F8BA5DB}" presName="conn2-1" presStyleLbl="parChTrans1D2" presStyleIdx="2" presStyleCnt="3"/>
      <dgm:spPr/>
      <dgm:t>
        <a:bodyPr/>
        <a:lstStyle/>
        <a:p>
          <a:endParaRPr lang="es-PE"/>
        </a:p>
      </dgm:t>
    </dgm:pt>
    <dgm:pt modelId="{214A7D91-BFD7-43F8-B4BD-A3FAB85E7C99}" type="pres">
      <dgm:prSet presAssocID="{4553B40F-0F6D-4245-985F-A6829F8BA5DB}" presName="connTx" presStyleLbl="parChTrans1D2" presStyleIdx="2" presStyleCnt="3"/>
      <dgm:spPr/>
      <dgm:t>
        <a:bodyPr/>
        <a:lstStyle/>
        <a:p>
          <a:endParaRPr lang="es-PE"/>
        </a:p>
      </dgm:t>
    </dgm:pt>
    <dgm:pt modelId="{27D0FA9E-E417-43BD-BF8C-46BC832FF218}" type="pres">
      <dgm:prSet presAssocID="{60D97692-7291-42DE-A36B-2A31C82D5742}" presName="root2" presStyleCnt="0"/>
      <dgm:spPr/>
    </dgm:pt>
    <dgm:pt modelId="{700F2D6E-9032-412A-8C27-C5D9FB749A04}" type="pres">
      <dgm:prSet presAssocID="{60D97692-7291-42DE-A36B-2A31C82D5742}" presName="LevelTwoTextNode" presStyleLbl="node2" presStyleIdx="2" presStyleCnt="3">
        <dgm:presLayoutVars>
          <dgm:chPref val="3"/>
        </dgm:presLayoutVars>
      </dgm:prSet>
      <dgm:spPr/>
      <dgm:t>
        <a:bodyPr/>
        <a:lstStyle/>
        <a:p>
          <a:endParaRPr lang="es-PE"/>
        </a:p>
      </dgm:t>
    </dgm:pt>
    <dgm:pt modelId="{15F98789-03B0-4F7D-A37E-9FBE7DE47CCB}" type="pres">
      <dgm:prSet presAssocID="{60D97692-7291-42DE-A36B-2A31C82D5742}" presName="level3hierChild" presStyleCnt="0"/>
      <dgm:spPr/>
    </dgm:pt>
  </dgm:ptLst>
  <dgm:cxnLst>
    <dgm:cxn modelId="{EAC82D83-7B61-48C2-9495-1CAD6180CE02}" type="presOf" srcId="{DCB9EEA0-0A83-4E35-BC55-A6DC0AFB9C77}" destId="{203221F1-B606-44E0-B8BA-1A9EB5964A44}" srcOrd="0" destOrd="0" presId="urn:microsoft.com/office/officeart/2005/8/layout/hierarchy2"/>
    <dgm:cxn modelId="{E97CA46A-22E0-41FE-849C-DE79E3410119}" type="presOf" srcId="{B1741F28-31BA-48C3-91D3-DD74A7C622F4}" destId="{35CD2EA7-B942-44C6-A44A-FC8CB5FB061F}" srcOrd="0" destOrd="0" presId="urn:microsoft.com/office/officeart/2005/8/layout/hierarchy2"/>
    <dgm:cxn modelId="{B7CFA6A0-B132-4E89-9052-40721B4C1F89}" srcId="{2F9AB2F5-693A-459F-8444-B8837EC9B836}" destId="{E81C1C9C-77F3-448A-A293-C13BF1555B2B}" srcOrd="1" destOrd="0" parTransId="{B1741F28-31BA-48C3-91D3-DD74A7C622F4}" sibTransId="{4A1052B4-2C66-44AC-933F-D04382B8E77F}"/>
    <dgm:cxn modelId="{E157C431-0648-467B-8003-1928F17CBFF0}" srcId="{2F9AB2F5-693A-459F-8444-B8837EC9B836}" destId="{DCB9EEA0-0A83-4E35-BC55-A6DC0AFB9C77}" srcOrd="0" destOrd="0" parTransId="{0AD0642C-8742-4A9E-991E-616B58122E0C}" sibTransId="{A018D2BC-90AA-45AC-BC3B-412FF5525BB6}"/>
    <dgm:cxn modelId="{201832B9-664F-4D17-9E93-D81AA2D241A9}" type="presOf" srcId="{B1741F28-31BA-48C3-91D3-DD74A7C622F4}" destId="{0F329148-EDBB-4B46-9C67-EA53C65350AB}" srcOrd="1" destOrd="0" presId="urn:microsoft.com/office/officeart/2005/8/layout/hierarchy2"/>
    <dgm:cxn modelId="{3F5BC49C-28DD-4BE2-916C-FCBB5CDA17FA}" type="presOf" srcId="{4553B40F-0F6D-4245-985F-A6829F8BA5DB}" destId="{A051DA9D-ACF9-4826-9436-7F2BDC8201A7}" srcOrd="0" destOrd="0" presId="urn:microsoft.com/office/officeart/2005/8/layout/hierarchy2"/>
    <dgm:cxn modelId="{0BF10156-0A82-490B-B9A6-337CC5D3417B}" type="presOf" srcId="{2F9AB2F5-693A-459F-8444-B8837EC9B836}" destId="{D193817E-A847-40DC-BD92-74A22FC95951}" srcOrd="0" destOrd="0" presId="urn:microsoft.com/office/officeart/2005/8/layout/hierarchy2"/>
    <dgm:cxn modelId="{CE2B05FF-5E1F-4F5B-AC11-4A69112AB640}" srcId="{CE2FA506-6091-4080-9063-318E8F8E7D9E}" destId="{2F9AB2F5-693A-459F-8444-B8837EC9B836}" srcOrd="0" destOrd="0" parTransId="{028F8430-7092-4A58-AE74-40071D36BEFA}" sibTransId="{63800F82-43B0-4FAA-8139-B7C617FAC663}"/>
    <dgm:cxn modelId="{7DCA8EC0-9952-4704-9E3B-3E660E8F88FB}" type="presOf" srcId="{0AD0642C-8742-4A9E-991E-616B58122E0C}" destId="{D2697CBF-C62B-4E64-8F16-3F4F43646656}" srcOrd="1" destOrd="0" presId="urn:microsoft.com/office/officeart/2005/8/layout/hierarchy2"/>
    <dgm:cxn modelId="{42D91264-6CE1-4217-B9E5-5AD0D939C0A6}" type="presOf" srcId="{0AD0642C-8742-4A9E-991E-616B58122E0C}" destId="{980B75E2-1706-4216-8BB6-691F161FB2BB}" srcOrd="0" destOrd="0" presId="urn:microsoft.com/office/officeart/2005/8/layout/hierarchy2"/>
    <dgm:cxn modelId="{F79C129F-DA7F-40F7-9868-8F581CA7B843}" srcId="{2F9AB2F5-693A-459F-8444-B8837EC9B836}" destId="{60D97692-7291-42DE-A36B-2A31C82D5742}" srcOrd="2" destOrd="0" parTransId="{4553B40F-0F6D-4245-985F-A6829F8BA5DB}" sibTransId="{7F67E2D5-386F-4DA8-8B98-5C3B65BAC21F}"/>
    <dgm:cxn modelId="{305161E8-997D-4A0E-8283-23E03AC72013}" type="presOf" srcId="{CE2FA506-6091-4080-9063-318E8F8E7D9E}" destId="{CE43127B-AB5B-4E18-AE9D-B68E68C4599E}" srcOrd="0" destOrd="0" presId="urn:microsoft.com/office/officeart/2005/8/layout/hierarchy2"/>
    <dgm:cxn modelId="{2C762F07-B8D0-4365-B701-C1DBE1877041}" type="presOf" srcId="{4553B40F-0F6D-4245-985F-A6829F8BA5DB}" destId="{214A7D91-BFD7-43F8-B4BD-A3FAB85E7C99}" srcOrd="1" destOrd="0" presId="urn:microsoft.com/office/officeart/2005/8/layout/hierarchy2"/>
    <dgm:cxn modelId="{2CBB3150-A4B6-45E1-9D9F-29B5835E9292}" type="presOf" srcId="{60D97692-7291-42DE-A36B-2A31C82D5742}" destId="{700F2D6E-9032-412A-8C27-C5D9FB749A04}" srcOrd="0" destOrd="0" presId="urn:microsoft.com/office/officeart/2005/8/layout/hierarchy2"/>
    <dgm:cxn modelId="{1FE6BC29-C82C-4FB5-A03A-216EEA8303B2}" type="presOf" srcId="{E81C1C9C-77F3-448A-A293-C13BF1555B2B}" destId="{8073D57F-3E0C-48D5-823D-410873256C4E}" srcOrd="0" destOrd="0" presId="urn:microsoft.com/office/officeart/2005/8/layout/hierarchy2"/>
    <dgm:cxn modelId="{D184F10F-8A9B-4D8E-83DC-83F58C62FAB1}" type="presParOf" srcId="{CE43127B-AB5B-4E18-AE9D-B68E68C4599E}" destId="{BD2C7F83-F391-4F2D-B37E-E259B10D1B1D}" srcOrd="0" destOrd="0" presId="urn:microsoft.com/office/officeart/2005/8/layout/hierarchy2"/>
    <dgm:cxn modelId="{6379D839-46BE-4D2E-852B-7C293C2BBC4E}" type="presParOf" srcId="{BD2C7F83-F391-4F2D-B37E-E259B10D1B1D}" destId="{D193817E-A847-40DC-BD92-74A22FC95951}" srcOrd="0" destOrd="0" presId="urn:microsoft.com/office/officeart/2005/8/layout/hierarchy2"/>
    <dgm:cxn modelId="{8A4A65DD-04E0-4530-8E09-C42F904B3C9A}" type="presParOf" srcId="{BD2C7F83-F391-4F2D-B37E-E259B10D1B1D}" destId="{1434362D-34A6-4DAB-8E43-34BF030F046A}" srcOrd="1" destOrd="0" presId="urn:microsoft.com/office/officeart/2005/8/layout/hierarchy2"/>
    <dgm:cxn modelId="{BB2D3E2D-01ED-4EA8-8301-9F081718F847}" type="presParOf" srcId="{1434362D-34A6-4DAB-8E43-34BF030F046A}" destId="{980B75E2-1706-4216-8BB6-691F161FB2BB}" srcOrd="0" destOrd="0" presId="urn:microsoft.com/office/officeart/2005/8/layout/hierarchy2"/>
    <dgm:cxn modelId="{B56DCC1B-25B8-4877-B178-6E06DA12D950}" type="presParOf" srcId="{980B75E2-1706-4216-8BB6-691F161FB2BB}" destId="{D2697CBF-C62B-4E64-8F16-3F4F43646656}" srcOrd="0" destOrd="0" presId="urn:microsoft.com/office/officeart/2005/8/layout/hierarchy2"/>
    <dgm:cxn modelId="{5A4B8EA9-87F2-4B86-8516-015035DDF91D}" type="presParOf" srcId="{1434362D-34A6-4DAB-8E43-34BF030F046A}" destId="{6195B41E-964F-404F-97BC-D19824D74A78}" srcOrd="1" destOrd="0" presId="urn:microsoft.com/office/officeart/2005/8/layout/hierarchy2"/>
    <dgm:cxn modelId="{72D25566-4B26-4EB9-B10A-C8EF02D1CE70}" type="presParOf" srcId="{6195B41E-964F-404F-97BC-D19824D74A78}" destId="{203221F1-B606-44E0-B8BA-1A9EB5964A44}" srcOrd="0" destOrd="0" presId="urn:microsoft.com/office/officeart/2005/8/layout/hierarchy2"/>
    <dgm:cxn modelId="{891F909D-D6F5-4816-BFBF-4790F340E0A5}" type="presParOf" srcId="{6195B41E-964F-404F-97BC-D19824D74A78}" destId="{466CA23F-B739-4D77-A87F-AE38A71A7398}" srcOrd="1" destOrd="0" presId="urn:microsoft.com/office/officeart/2005/8/layout/hierarchy2"/>
    <dgm:cxn modelId="{540CDAAF-3237-400A-BE3A-AFB0ABF00B31}" type="presParOf" srcId="{1434362D-34A6-4DAB-8E43-34BF030F046A}" destId="{35CD2EA7-B942-44C6-A44A-FC8CB5FB061F}" srcOrd="2" destOrd="0" presId="urn:microsoft.com/office/officeart/2005/8/layout/hierarchy2"/>
    <dgm:cxn modelId="{848A485D-D34B-42A2-91AD-8C90ECD017FC}" type="presParOf" srcId="{35CD2EA7-B942-44C6-A44A-FC8CB5FB061F}" destId="{0F329148-EDBB-4B46-9C67-EA53C65350AB}" srcOrd="0" destOrd="0" presId="urn:microsoft.com/office/officeart/2005/8/layout/hierarchy2"/>
    <dgm:cxn modelId="{656B2070-83E2-433A-98E5-1402D75DC10C}" type="presParOf" srcId="{1434362D-34A6-4DAB-8E43-34BF030F046A}" destId="{01AC0919-F1D3-4998-ACB0-AB53B3C7F5A4}" srcOrd="3" destOrd="0" presId="urn:microsoft.com/office/officeart/2005/8/layout/hierarchy2"/>
    <dgm:cxn modelId="{4A63DA4A-E332-4C71-B4FD-A00BC4732955}" type="presParOf" srcId="{01AC0919-F1D3-4998-ACB0-AB53B3C7F5A4}" destId="{8073D57F-3E0C-48D5-823D-410873256C4E}" srcOrd="0" destOrd="0" presId="urn:microsoft.com/office/officeart/2005/8/layout/hierarchy2"/>
    <dgm:cxn modelId="{362F93E6-C593-4AC3-8582-30325A914B0F}" type="presParOf" srcId="{01AC0919-F1D3-4998-ACB0-AB53B3C7F5A4}" destId="{58E9475E-B595-4C99-A771-D11747FBFFCF}" srcOrd="1" destOrd="0" presId="urn:microsoft.com/office/officeart/2005/8/layout/hierarchy2"/>
    <dgm:cxn modelId="{DAEC2F5D-0765-4B77-856F-7C0EBF6057D0}" type="presParOf" srcId="{1434362D-34A6-4DAB-8E43-34BF030F046A}" destId="{A051DA9D-ACF9-4826-9436-7F2BDC8201A7}" srcOrd="4" destOrd="0" presId="urn:microsoft.com/office/officeart/2005/8/layout/hierarchy2"/>
    <dgm:cxn modelId="{3E711E43-5486-49A2-A6CD-273478207564}" type="presParOf" srcId="{A051DA9D-ACF9-4826-9436-7F2BDC8201A7}" destId="{214A7D91-BFD7-43F8-B4BD-A3FAB85E7C99}" srcOrd="0" destOrd="0" presId="urn:microsoft.com/office/officeart/2005/8/layout/hierarchy2"/>
    <dgm:cxn modelId="{C18318BA-BD07-454D-B248-3D6295D5BBE7}" type="presParOf" srcId="{1434362D-34A6-4DAB-8E43-34BF030F046A}" destId="{27D0FA9E-E417-43BD-BF8C-46BC832FF218}" srcOrd="5" destOrd="0" presId="urn:microsoft.com/office/officeart/2005/8/layout/hierarchy2"/>
    <dgm:cxn modelId="{C3952A83-B070-446F-8427-CFE7AEA08995}" type="presParOf" srcId="{27D0FA9E-E417-43BD-BF8C-46BC832FF218}" destId="{700F2D6E-9032-412A-8C27-C5D9FB749A04}" srcOrd="0" destOrd="0" presId="urn:microsoft.com/office/officeart/2005/8/layout/hierarchy2"/>
    <dgm:cxn modelId="{B8F92741-2490-48A4-8273-110D7A302B3E}" type="presParOf" srcId="{27D0FA9E-E417-43BD-BF8C-46BC832FF218}" destId="{15F98789-03B0-4F7D-A37E-9FBE7DE47CC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122482-1A0E-4820-A315-34AABFD94386}">
      <dsp:nvSpPr>
        <dsp:cNvPr id="0" name=""/>
        <dsp:cNvSpPr/>
      </dsp:nvSpPr>
      <dsp:spPr>
        <a:xfrm>
          <a:off x="1570876" y="1687987"/>
          <a:ext cx="420781" cy="1177373"/>
        </a:xfrm>
        <a:custGeom>
          <a:avLst/>
          <a:gdLst/>
          <a:ahLst/>
          <a:cxnLst/>
          <a:rect l="0" t="0" r="0" b="0"/>
          <a:pathLst>
            <a:path>
              <a:moveTo>
                <a:pt x="0" y="0"/>
              </a:moveTo>
              <a:lnTo>
                <a:pt x="210390" y="0"/>
              </a:lnTo>
              <a:lnTo>
                <a:pt x="210390" y="1177373"/>
              </a:lnTo>
              <a:lnTo>
                <a:pt x="420781" y="1177373"/>
              </a:lnTo>
            </a:path>
          </a:pathLst>
        </a:custGeom>
        <a:noFill/>
        <a:ln w="15875" cap="flat" cmpd="sng" algn="ctr">
          <a:solidFill>
            <a:schemeClr val="accent5">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1750009" y="2245416"/>
        <a:ext cx="62515" cy="62515"/>
      </dsp:txXfrm>
    </dsp:sp>
    <dsp:sp modelId="{66D0CB06-7AF0-436E-A39E-2E5ADF4DF722}">
      <dsp:nvSpPr>
        <dsp:cNvPr id="0" name=""/>
        <dsp:cNvSpPr/>
      </dsp:nvSpPr>
      <dsp:spPr>
        <a:xfrm>
          <a:off x="1570876" y="1642267"/>
          <a:ext cx="420781" cy="91440"/>
        </a:xfrm>
        <a:custGeom>
          <a:avLst/>
          <a:gdLst/>
          <a:ahLst/>
          <a:cxnLst/>
          <a:rect l="0" t="0" r="0" b="0"/>
          <a:pathLst>
            <a:path>
              <a:moveTo>
                <a:pt x="0" y="45720"/>
              </a:moveTo>
              <a:lnTo>
                <a:pt x="210390" y="45720"/>
              </a:lnTo>
              <a:lnTo>
                <a:pt x="210390" y="92361"/>
              </a:lnTo>
              <a:lnTo>
                <a:pt x="420781" y="92361"/>
              </a:lnTo>
            </a:path>
          </a:pathLst>
        </a:custGeom>
        <a:noFill/>
        <a:ln w="15875" cap="flat" cmpd="sng" algn="ctr">
          <a:solidFill>
            <a:schemeClr val="accent5">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1770682" y="1677403"/>
        <a:ext cx="21167" cy="21167"/>
      </dsp:txXfrm>
    </dsp:sp>
    <dsp:sp modelId="{BBB2389A-8EF6-43A5-889F-7B6A056CA7F0}">
      <dsp:nvSpPr>
        <dsp:cNvPr id="0" name=""/>
        <dsp:cNvSpPr/>
      </dsp:nvSpPr>
      <dsp:spPr>
        <a:xfrm>
          <a:off x="1570876" y="557255"/>
          <a:ext cx="420781" cy="1130731"/>
        </a:xfrm>
        <a:custGeom>
          <a:avLst/>
          <a:gdLst/>
          <a:ahLst/>
          <a:cxnLst/>
          <a:rect l="0" t="0" r="0" b="0"/>
          <a:pathLst>
            <a:path>
              <a:moveTo>
                <a:pt x="0" y="1130731"/>
              </a:moveTo>
              <a:lnTo>
                <a:pt x="210390" y="1130731"/>
              </a:lnTo>
              <a:lnTo>
                <a:pt x="210390" y="0"/>
              </a:lnTo>
              <a:lnTo>
                <a:pt x="420781" y="0"/>
              </a:lnTo>
            </a:path>
          </a:pathLst>
        </a:custGeom>
        <a:noFill/>
        <a:ln w="15875" cap="flat" cmpd="sng" algn="ctr">
          <a:solidFill>
            <a:schemeClr val="accent5">
              <a:tint val="9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1751104" y="1092459"/>
        <a:ext cx="60324" cy="60324"/>
      </dsp:txXfrm>
    </dsp:sp>
    <dsp:sp modelId="{38E423E1-3B46-4E66-943E-4005006D1CF1}">
      <dsp:nvSpPr>
        <dsp:cNvPr id="0" name=""/>
        <dsp:cNvSpPr/>
      </dsp:nvSpPr>
      <dsp:spPr>
        <a:xfrm rot="16200000">
          <a:off x="-437829" y="1367269"/>
          <a:ext cx="3375975" cy="641435"/>
        </a:xfrm>
        <a:prstGeom prst="rect">
          <a:avLst/>
        </a:prstGeom>
        <a:solidFill>
          <a:srgbClr val="FF0000">
            <a:alpha val="80000"/>
          </a:srgbClr>
        </a:solidFill>
        <a:ln>
          <a:solidFill>
            <a:srgbClr val="FF0000"/>
          </a:solid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s-ES" sz="4400" kern="1200" dirty="0"/>
            <a:t>RSU</a:t>
          </a:r>
        </a:p>
      </dsp:txBody>
      <dsp:txXfrm>
        <a:off x="-437829" y="1367269"/>
        <a:ext cx="3375975" cy="641435"/>
      </dsp:txXfrm>
    </dsp:sp>
    <dsp:sp modelId="{D3A36048-F4AE-4741-A25B-C9B366F6F76A}">
      <dsp:nvSpPr>
        <dsp:cNvPr id="0" name=""/>
        <dsp:cNvSpPr/>
      </dsp:nvSpPr>
      <dsp:spPr>
        <a:xfrm>
          <a:off x="1991657" y="46343"/>
          <a:ext cx="2103907" cy="1021825"/>
        </a:xfrm>
        <a:prstGeom prst="rect">
          <a:avLst/>
        </a:prstGeom>
        <a:solidFill>
          <a:schemeClr val="accent5">
            <a:alpha val="7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dirty="0"/>
            <a:t>Formación Profesional</a:t>
          </a:r>
        </a:p>
      </dsp:txBody>
      <dsp:txXfrm>
        <a:off x="1991657" y="46343"/>
        <a:ext cx="2103907" cy="1021825"/>
      </dsp:txXfrm>
    </dsp:sp>
    <dsp:sp modelId="{AB6B697A-CC08-4C85-91DF-8309F8605F75}">
      <dsp:nvSpPr>
        <dsp:cNvPr id="0" name=""/>
        <dsp:cNvSpPr/>
      </dsp:nvSpPr>
      <dsp:spPr>
        <a:xfrm>
          <a:off x="1991657" y="1228527"/>
          <a:ext cx="2103907" cy="1012204"/>
        </a:xfrm>
        <a:prstGeom prst="rect">
          <a:avLst/>
        </a:prstGeom>
        <a:solidFill>
          <a:schemeClr val="accent5">
            <a:alpha val="7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dirty="0"/>
            <a:t>Investigaciones</a:t>
          </a:r>
        </a:p>
      </dsp:txBody>
      <dsp:txXfrm>
        <a:off x="1991657" y="1228527"/>
        <a:ext cx="2103907" cy="1012204"/>
      </dsp:txXfrm>
    </dsp:sp>
    <dsp:sp modelId="{5FA86A96-814C-4056-B1AC-CEE1EB044823}">
      <dsp:nvSpPr>
        <dsp:cNvPr id="0" name=""/>
        <dsp:cNvSpPr/>
      </dsp:nvSpPr>
      <dsp:spPr>
        <a:xfrm>
          <a:off x="1991657" y="2401090"/>
          <a:ext cx="2103907" cy="928541"/>
        </a:xfrm>
        <a:prstGeom prst="rect">
          <a:avLst/>
        </a:prstGeom>
        <a:solidFill>
          <a:schemeClr val="accent5">
            <a:alpha val="7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s-ES" sz="2100" kern="1200" dirty="0"/>
            <a:t>Extensión Cultural y Proyección Social</a:t>
          </a:r>
        </a:p>
      </dsp:txBody>
      <dsp:txXfrm>
        <a:off x="1991657" y="2401090"/>
        <a:ext cx="2103907" cy="9285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3817E-A847-40DC-BD92-74A22FC95951}">
      <dsp:nvSpPr>
        <dsp:cNvPr id="0" name=""/>
        <dsp:cNvSpPr/>
      </dsp:nvSpPr>
      <dsp:spPr>
        <a:xfrm>
          <a:off x="1055455" y="1203166"/>
          <a:ext cx="2086608" cy="1043304"/>
        </a:xfrm>
        <a:prstGeom prst="roundRect">
          <a:avLst>
            <a:gd name="adj" fmla="val 10000"/>
          </a:avLst>
        </a:prstGeom>
        <a:solidFill>
          <a:srgbClr val="FF0000"/>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ES" sz="2300" kern="1200" dirty="0"/>
            <a:t>RSU</a:t>
          </a:r>
        </a:p>
      </dsp:txBody>
      <dsp:txXfrm>
        <a:off x="1086012" y="1233723"/>
        <a:ext cx="2025494" cy="982190"/>
      </dsp:txXfrm>
    </dsp:sp>
    <dsp:sp modelId="{980B75E2-1706-4216-8BB6-691F161FB2BB}">
      <dsp:nvSpPr>
        <dsp:cNvPr id="0" name=""/>
        <dsp:cNvSpPr/>
      </dsp:nvSpPr>
      <dsp:spPr>
        <a:xfrm rot="18289469">
          <a:off x="2828606" y="1097699"/>
          <a:ext cx="1461557" cy="54438"/>
        </a:xfrm>
        <a:custGeom>
          <a:avLst/>
          <a:gdLst/>
          <a:ahLst/>
          <a:cxnLst/>
          <a:rect l="0" t="0" r="0" b="0"/>
          <a:pathLst>
            <a:path>
              <a:moveTo>
                <a:pt x="0" y="27219"/>
              </a:moveTo>
              <a:lnTo>
                <a:pt x="1461557" y="27219"/>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3522846" y="1088380"/>
        <a:ext cx="73077" cy="73077"/>
      </dsp:txXfrm>
    </dsp:sp>
    <dsp:sp modelId="{203221F1-B606-44E0-B8BA-1A9EB5964A44}">
      <dsp:nvSpPr>
        <dsp:cNvPr id="0" name=""/>
        <dsp:cNvSpPr/>
      </dsp:nvSpPr>
      <dsp:spPr>
        <a:xfrm>
          <a:off x="3976706" y="3367"/>
          <a:ext cx="4529609" cy="1043304"/>
        </a:xfrm>
        <a:prstGeom prst="roundRect">
          <a:avLst>
            <a:gd name="adj" fmla="val 1000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dirty="0"/>
            <a:t>Para la Promoción Docente</a:t>
          </a:r>
        </a:p>
        <a:p>
          <a:pPr lvl="0" algn="just" defTabSz="755650">
            <a:lnSpc>
              <a:spcPct val="90000"/>
            </a:lnSpc>
            <a:spcBef>
              <a:spcPct val="0"/>
            </a:spcBef>
            <a:spcAft>
              <a:spcPct val="35000"/>
            </a:spcAft>
          </a:pPr>
          <a:r>
            <a:rPr lang="es-ES" sz="1100" kern="1200" dirty="0"/>
            <a:t>Resolución Rectoral N° 06221-R-18 y su modificatoria con Resolución Rectoral N° 06456-R-18, en el anexo 1 (tabla de evaluación) capítulo III (extensión y proyección social)-</a:t>
          </a:r>
        </a:p>
      </dsp:txBody>
      <dsp:txXfrm>
        <a:off x="4007263" y="33924"/>
        <a:ext cx="4468495" cy="982190"/>
      </dsp:txXfrm>
    </dsp:sp>
    <dsp:sp modelId="{35CD2EA7-B942-44C6-A44A-FC8CB5FB061F}">
      <dsp:nvSpPr>
        <dsp:cNvPr id="0" name=""/>
        <dsp:cNvSpPr/>
      </dsp:nvSpPr>
      <dsp:spPr>
        <a:xfrm>
          <a:off x="3142063" y="1697599"/>
          <a:ext cx="834643" cy="54438"/>
        </a:xfrm>
        <a:custGeom>
          <a:avLst/>
          <a:gdLst/>
          <a:ahLst/>
          <a:cxnLst/>
          <a:rect l="0" t="0" r="0" b="0"/>
          <a:pathLst>
            <a:path>
              <a:moveTo>
                <a:pt x="0" y="27219"/>
              </a:moveTo>
              <a:lnTo>
                <a:pt x="834643" y="27219"/>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3538519" y="1703952"/>
        <a:ext cx="41732" cy="41732"/>
      </dsp:txXfrm>
    </dsp:sp>
    <dsp:sp modelId="{8073D57F-3E0C-48D5-823D-410873256C4E}">
      <dsp:nvSpPr>
        <dsp:cNvPr id="0" name=""/>
        <dsp:cNvSpPr/>
      </dsp:nvSpPr>
      <dsp:spPr>
        <a:xfrm>
          <a:off x="3976706" y="1203166"/>
          <a:ext cx="4571717" cy="1043304"/>
        </a:xfrm>
        <a:prstGeom prst="roundRect">
          <a:avLst>
            <a:gd name="adj" fmla="val 1000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s-ES" sz="1700" kern="1200" dirty="0"/>
            <a:t>Para la Ratificación Docente</a:t>
          </a:r>
        </a:p>
        <a:p>
          <a:pPr lvl="0" algn="just" defTabSz="755650">
            <a:lnSpc>
              <a:spcPct val="90000"/>
            </a:lnSpc>
            <a:spcBef>
              <a:spcPct val="0"/>
            </a:spcBef>
            <a:spcAft>
              <a:spcPct val="35000"/>
            </a:spcAft>
          </a:pPr>
          <a:r>
            <a:rPr lang="es-ES" sz="1100" kern="1200" dirty="0"/>
            <a:t>Resolución Rectoral N° 01652-R-17 y en su Título IV: De la Evaluación, artículo 16°.- Factores de evaluación para la ratificación docente, inciso III. Respecto de la responsabilidad social y extensión universitaria.</a:t>
          </a:r>
        </a:p>
      </dsp:txBody>
      <dsp:txXfrm>
        <a:off x="4007263" y="1233723"/>
        <a:ext cx="4510603" cy="982190"/>
      </dsp:txXfrm>
    </dsp:sp>
    <dsp:sp modelId="{A051DA9D-ACF9-4826-9436-7F2BDC8201A7}">
      <dsp:nvSpPr>
        <dsp:cNvPr id="0" name=""/>
        <dsp:cNvSpPr/>
      </dsp:nvSpPr>
      <dsp:spPr>
        <a:xfrm rot="3310531">
          <a:off x="2828606" y="2297499"/>
          <a:ext cx="1461557" cy="54438"/>
        </a:xfrm>
        <a:custGeom>
          <a:avLst/>
          <a:gdLst/>
          <a:ahLst/>
          <a:cxnLst/>
          <a:rect l="0" t="0" r="0" b="0"/>
          <a:pathLst>
            <a:path>
              <a:moveTo>
                <a:pt x="0" y="27219"/>
              </a:moveTo>
              <a:lnTo>
                <a:pt x="1461557" y="27219"/>
              </a:lnTo>
            </a:path>
          </a:pathLst>
        </a:custGeom>
        <a:noFill/>
        <a:ln w="15875" cap="flat" cmpd="sng" algn="ctr">
          <a:solidFill>
            <a:schemeClr val="accent5">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S" sz="500" kern="1200"/>
        </a:p>
      </dsp:txBody>
      <dsp:txXfrm>
        <a:off x="3522846" y="2288179"/>
        <a:ext cx="73077" cy="73077"/>
      </dsp:txXfrm>
    </dsp:sp>
    <dsp:sp modelId="{700F2D6E-9032-412A-8C27-C5D9FB749A04}">
      <dsp:nvSpPr>
        <dsp:cNvPr id="0" name=""/>
        <dsp:cNvSpPr/>
      </dsp:nvSpPr>
      <dsp:spPr>
        <a:xfrm>
          <a:off x="3976706" y="2402966"/>
          <a:ext cx="2086608" cy="1043304"/>
        </a:xfrm>
        <a:prstGeom prst="roundRect">
          <a:avLst>
            <a:gd name="adj" fmla="val 10000"/>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ES" sz="2300" kern="1200" dirty="0"/>
            <a:t>Actividades académicas del docente </a:t>
          </a:r>
        </a:p>
      </dsp:txBody>
      <dsp:txXfrm>
        <a:off x="4007263" y="2433523"/>
        <a:ext cx="2025494" cy="982190"/>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xmlns="" id="{A797167F-204B-4B88-8A7B-E2A822D326D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xmlns="" id="{D13160DC-2188-49C6-A4B5-CA22FB520BD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73ED08-9658-4467-A337-15EE6F7C36D8}" type="datetimeFigureOut">
              <a:rPr lang="es-ES" smtClean="0"/>
              <a:t>27/11/2019</a:t>
            </a:fld>
            <a:endParaRPr lang="es-ES"/>
          </a:p>
        </p:txBody>
      </p:sp>
      <p:sp>
        <p:nvSpPr>
          <p:cNvPr id="4" name="Marcador de pie de página 3">
            <a:extLst>
              <a:ext uri="{FF2B5EF4-FFF2-40B4-BE49-F238E27FC236}">
                <a16:creationId xmlns:a16="http://schemas.microsoft.com/office/drawing/2014/main" xmlns="" id="{A9BB3BE8-6C77-4ADD-8B95-B1AC70EAED6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s-ES"/>
              <a:t>Mg. ALEXEI DANTE SAENZ TORRES</a:t>
            </a:r>
          </a:p>
        </p:txBody>
      </p:sp>
      <p:sp>
        <p:nvSpPr>
          <p:cNvPr id="5" name="Marcador de número de diapositiva 4">
            <a:extLst>
              <a:ext uri="{FF2B5EF4-FFF2-40B4-BE49-F238E27FC236}">
                <a16:creationId xmlns:a16="http://schemas.microsoft.com/office/drawing/2014/main" xmlns="" id="{F4CFD236-7310-443A-89B7-4FCA0EB96E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BD919-1DA6-47D2-A4CC-BDD3483F25AF}" type="slidenum">
              <a:rPr lang="es-ES" smtClean="0"/>
              <a:t>‹Nº›</a:t>
            </a:fld>
            <a:endParaRPr lang="es-ES"/>
          </a:p>
        </p:txBody>
      </p:sp>
    </p:spTree>
    <p:extLst>
      <p:ext uri="{BB962C8B-B14F-4D97-AF65-F5344CB8AC3E}">
        <p14:creationId xmlns:p14="http://schemas.microsoft.com/office/powerpoint/2010/main" val="262518866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40D5B1-3698-4D67-8B92-B058DDDCD89E}" type="datetimeFigureOut">
              <a:rPr lang="es-ES" smtClean="0"/>
              <a:t>27/11/2019</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s-ES"/>
              <a:t>Mg. ALEXEI DANTE SAENZ TORRES</a:t>
            </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EF893D-B561-4D28-B2AB-68C333C43A5D}" type="slidenum">
              <a:rPr lang="es-ES" smtClean="0"/>
              <a:t>‹Nº›</a:t>
            </a:fld>
            <a:endParaRPr lang="es-ES"/>
          </a:p>
        </p:txBody>
      </p:sp>
    </p:spTree>
    <p:extLst>
      <p:ext uri="{BB962C8B-B14F-4D97-AF65-F5344CB8AC3E}">
        <p14:creationId xmlns:p14="http://schemas.microsoft.com/office/powerpoint/2010/main" val="346672949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6F1646A6-5C4B-4BB9-8713-2E08189D9296}" type="datetime1">
              <a:rPr lang="en-US" smtClean="0"/>
              <a:t>11/27/2019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s-ES"/>
              <a:t>CENTRO DE RESPONSABILIDAD SOCIAL Y EXTENSIÓN UNIVERSITARIA  DE LA FDCP DE LA UNMSM (CERSEU)</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4B80738-C9D8-4836-A49A-8F3A056BC6A2}" type="datetime1">
              <a:rPr lang="en-US" smtClean="0"/>
              <a:t>11/27/2019</a:t>
            </a:fld>
            <a:endParaRPr lang="en-US" dirty="0"/>
          </a:p>
        </p:txBody>
      </p:sp>
      <p:sp>
        <p:nvSpPr>
          <p:cNvPr id="5" name="Footer Placeholder 4"/>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160CF57-E163-495B-B808-AC8B9327D345}" type="datetime1">
              <a:rPr lang="en-US" smtClean="0"/>
              <a:t>11/27/2019</a:t>
            </a:fld>
            <a:endParaRPr lang="en-US" dirty="0"/>
          </a:p>
        </p:txBody>
      </p:sp>
      <p:sp>
        <p:nvSpPr>
          <p:cNvPr id="5" name="Footer Placeholder 4"/>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41A7741-0513-4018-B924-E6B8F8958CFC}" type="datetime1">
              <a:rPr lang="en-US" smtClean="0"/>
              <a:t>11/27/2019</a:t>
            </a:fld>
            <a:endParaRPr lang="en-US" dirty="0"/>
          </a:p>
        </p:txBody>
      </p:sp>
      <p:sp>
        <p:nvSpPr>
          <p:cNvPr id="5" name="Footer Placeholder 4"/>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50665EC1-9789-4DA4-8E10-8A6B5C07B412}" type="datetime1">
              <a:rPr lang="en-US" smtClean="0"/>
              <a:t>11/27/2019</a:t>
            </a:fld>
            <a:endParaRPr lang="en-US" dirty="0"/>
          </a:p>
        </p:txBody>
      </p:sp>
      <p:sp>
        <p:nvSpPr>
          <p:cNvPr id="5" name="Footer Placeholder 4"/>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4E4158F-CD86-4BD2-90EF-32B77B198EA2}" type="datetime1">
              <a:rPr lang="en-US" smtClean="0"/>
              <a:t>11/27/2019</a:t>
            </a:fld>
            <a:endParaRPr lang="en-US" dirty="0"/>
          </a:p>
        </p:txBody>
      </p:sp>
      <p:sp>
        <p:nvSpPr>
          <p:cNvPr id="6" name="Footer Placeholder 5"/>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4481322-EAE4-4FE6-8C91-C2FF397B0CDB}" type="datetime1">
              <a:rPr lang="en-US" smtClean="0"/>
              <a:t>11/27/2019</a:t>
            </a:fld>
            <a:endParaRPr lang="en-US" dirty="0"/>
          </a:p>
        </p:txBody>
      </p:sp>
      <p:sp>
        <p:nvSpPr>
          <p:cNvPr id="8" name="Footer Placeholder 7"/>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586374E-59EA-4838-A4F6-39A2E10B5957}" type="datetime1">
              <a:rPr lang="en-US" smtClean="0"/>
              <a:t>11/27/2019</a:t>
            </a:fld>
            <a:endParaRPr lang="en-US" dirty="0"/>
          </a:p>
        </p:txBody>
      </p:sp>
      <p:sp>
        <p:nvSpPr>
          <p:cNvPr id="4" name="Footer Placeholder 3"/>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F54495-DB19-44FC-9D50-FB0002930E95}" type="datetime1">
              <a:rPr lang="en-US" smtClean="0"/>
              <a:t>11/27/2019</a:t>
            </a:fld>
            <a:endParaRPr lang="en-US" dirty="0"/>
          </a:p>
        </p:txBody>
      </p:sp>
      <p:sp>
        <p:nvSpPr>
          <p:cNvPr id="3" name="Footer Placeholder 2"/>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0562E468-8471-44F2-90E9-A7173F271443}" type="datetime1">
              <a:rPr lang="en-US" smtClean="0"/>
              <a:t>11/27/2019</a:t>
            </a:fld>
            <a:endParaRPr lang="en-US" dirty="0"/>
          </a:p>
        </p:txBody>
      </p:sp>
      <p:sp>
        <p:nvSpPr>
          <p:cNvPr id="6" name="Footer Placeholder 5"/>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9805907-5A40-46FB-B892-FA86EEABFE10}" type="datetime1">
              <a:rPr lang="en-US" smtClean="0"/>
              <a:t>11/27/2019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r>
              <a:rPr lang="es-ES"/>
              <a:t>CENTRO DE RESPONSABILIDAD SOCIAL Y EXTENSIÓN UNIVERSITARIA  DE LA FDCP DE LA UNMSM (CERSEU)</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E7A34AE-9974-4B8A-AA9A-C209C3B1485A}" type="datetime1">
              <a:rPr lang="en-US" smtClean="0"/>
              <a:t>11/27/2019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s-ES"/>
              <a:t>CENTRO DE RESPONSABILIDAD SOCIAL Y EXTENSIÓN UNIVERSITARIA  DE LA FDCP DE LA UNMSM (CERSEU)</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ES" sz="4800" dirty="0"/>
              <a:t>Centro de responsabilidad social y extensión universitaria</a:t>
            </a:r>
            <a:br>
              <a:rPr lang="es-ES" sz="4800" dirty="0"/>
            </a:br>
            <a:r>
              <a:rPr lang="es-ES" sz="1000" dirty="0"/>
              <a:t>decano: Germán </a:t>
            </a:r>
            <a:r>
              <a:rPr lang="es-ES" sz="1000" dirty="0" err="1"/>
              <a:t>small</a:t>
            </a:r>
            <a:r>
              <a:rPr lang="es-ES" sz="1000" dirty="0"/>
              <a:t> </a:t>
            </a:r>
            <a:r>
              <a:rPr lang="es-ES" sz="1000" dirty="0" err="1"/>
              <a:t>arana</a:t>
            </a:r>
            <a:r>
              <a:rPr lang="es-ES" sz="1000" dirty="0"/>
              <a:t/>
            </a:r>
            <a:br>
              <a:rPr lang="es-ES" sz="1000" dirty="0"/>
            </a:br>
            <a:r>
              <a:rPr lang="es-ES" sz="1000" dirty="0"/>
              <a:t/>
            </a:r>
            <a:br>
              <a:rPr lang="es-ES" sz="1000" dirty="0"/>
            </a:br>
            <a:r>
              <a:rPr lang="es-ES" sz="1000" dirty="0"/>
              <a:t>director del </a:t>
            </a:r>
            <a:r>
              <a:rPr lang="es-ES" sz="1000" dirty="0" err="1"/>
              <a:t>cerseu</a:t>
            </a:r>
            <a:r>
              <a:rPr lang="es-ES" sz="1000" dirty="0"/>
              <a:t>: </a:t>
            </a:r>
            <a:r>
              <a:rPr lang="es-ES" sz="1000" dirty="0" err="1"/>
              <a:t>alexei</a:t>
            </a:r>
            <a:r>
              <a:rPr lang="es-ES" sz="1000" dirty="0"/>
              <a:t> dante </a:t>
            </a:r>
            <a:r>
              <a:rPr lang="es-ES" sz="1000" dirty="0" err="1"/>
              <a:t>saenz</a:t>
            </a:r>
            <a:r>
              <a:rPr lang="es-ES" sz="1000" dirty="0"/>
              <a:t> torres</a:t>
            </a:r>
            <a:endParaRPr lang="en-US" sz="4800" dirty="0"/>
          </a:p>
        </p:txBody>
      </p:sp>
      <p:sp>
        <p:nvSpPr>
          <p:cNvPr id="3" name="Marcador de fecha 2">
            <a:extLst>
              <a:ext uri="{FF2B5EF4-FFF2-40B4-BE49-F238E27FC236}">
                <a16:creationId xmlns:a16="http://schemas.microsoft.com/office/drawing/2014/main" xmlns="" id="{9065AC18-F06B-4E49-96F3-D6784A811270}"/>
              </a:ext>
            </a:extLst>
          </p:cNvPr>
          <p:cNvSpPr>
            <a:spLocks noGrp="1"/>
          </p:cNvSpPr>
          <p:nvPr>
            <p:ph type="dt" sz="half" idx="10"/>
          </p:nvPr>
        </p:nvSpPr>
        <p:spPr/>
        <p:txBody>
          <a:bodyPr/>
          <a:lstStyle/>
          <a:p>
            <a:fld id="{6AD2A84E-393E-445B-B57A-C2735F37C285}" type="datetime1">
              <a:rPr lang="en-US" smtClean="0"/>
              <a:t>11/27/2019</a:t>
            </a:fld>
            <a:endParaRPr lang="en-US" dirty="0"/>
          </a:p>
        </p:txBody>
      </p:sp>
      <p:sp>
        <p:nvSpPr>
          <p:cNvPr id="4" name="Marcador de pie de página 3">
            <a:extLst>
              <a:ext uri="{FF2B5EF4-FFF2-40B4-BE49-F238E27FC236}">
                <a16:creationId xmlns:a16="http://schemas.microsoft.com/office/drawing/2014/main" xmlns="" id="{8E305C5C-1DAA-402A-85F2-556512E831AB}"/>
              </a:ext>
            </a:extLst>
          </p:cNvPr>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5" name="Marcador de número de diapositiva 4">
            <a:extLst>
              <a:ext uri="{FF2B5EF4-FFF2-40B4-BE49-F238E27FC236}">
                <a16:creationId xmlns:a16="http://schemas.microsoft.com/office/drawing/2014/main" xmlns="" id="{8DD7A6DF-2AAC-4EE7-A476-3F35EEC67F90}"/>
              </a:ext>
            </a:extLst>
          </p:cNvPr>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154918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
            </a:r>
            <a:br>
              <a:rPr lang="es-ES" dirty="0"/>
            </a:br>
            <a:r>
              <a:rPr lang="es-ES" dirty="0"/>
              <a:t>Presupuesto para la </a:t>
            </a:r>
            <a:r>
              <a:rPr lang="es-ES" dirty="0" err="1"/>
              <a:t>rsU</a:t>
            </a:r>
            <a:r>
              <a:rPr lang="es-ES" dirty="0"/>
              <a:t> y recursos</a:t>
            </a:r>
            <a:endParaRPr lang="en-US" dirty="0"/>
          </a:p>
        </p:txBody>
      </p:sp>
      <p:sp>
        <p:nvSpPr>
          <p:cNvPr id="3" name="Marcador de contenido 2"/>
          <p:cNvSpPr>
            <a:spLocks noGrp="1"/>
          </p:cNvSpPr>
          <p:nvPr>
            <p:ph idx="1"/>
          </p:nvPr>
        </p:nvSpPr>
        <p:spPr/>
        <p:txBody>
          <a:bodyPr>
            <a:normAutofit fontScale="92500" lnSpcReduction="10000"/>
          </a:bodyPr>
          <a:lstStyle/>
          <a:p>
            <a:pPr algn="just">
              <a:buFont typeface="Wingdings" panose="05000000000000000000" pitchFamily="2" charset="2"/>
              <a:buChar char="v"/>
            </a:pPr>
            <a:r>
              <a:rPr lang="es-ES" dirty="0"/>
              <a:t> En la Facultad de Derecho y Ciencia Política, el presupuesto otorgado para el desarrollo de la Responsabilidad social universitaria, se aplica en la partida 5 del Presupuesto asignado a la Facultad, que respecta al ingreso propio recaudado; el cual se emplea para lo que es el otorgamiento a papelería en general, movilidad y servicio de publicidad.</a:t>
            </a:r>
          </a:p>
          <a:p>
            <a:pPr algn="just">
              <a:buFont typeface="Wingdings" panose="05000000000000000000" pitchFamily="2" charset="2"/>
              <a:buChar char="v"/>
            </a:pPr>
            <a:r>
              <a:rPr lang="es-ES" dirty="0"/>
              <a:t>Los ingresos por los servicios de extensión universitaria tales como los cursos de actualización son recursos propios directamente obtenidos por la Facultad para la Universidad, en razón de la gestión de sus bienes y servicios (art. 250 literal b del Estatuto).</a:t>
            </a:r>
          </a:p>
          <a:p>
            <a:pPr algn="just">
              <a:buFont typeface="Wingdings" panose="05000000000000000000" pitchFamily="2" charset="2"/>
              <a:buChar char="v"/>
            </a:pPr>
            <a:r>
              <a:rPr lang="es-ES" dirty="0"/>
              <a:t>También se debe promover los Centros de Producción conforme lo establece el Estatuto (art.251).</a:t>
            </a:r>
            <a:endParaRPr lang="en-US" dirty="0"/>
          </a:p>
        </p:txBody>
      </p:sp>
      <p:sp>
        <p:nvSpPr>
          <p:cNvPr id="4" name="Marcador de fecha 3">
            <a:extLst>
              <a:ext uri="{FF2B5EF4-FFF2-40B4-BE49-F238E27FC236}">
                <a16:creationId xmlns:a16="http://schemas.microsoft.com/office/drawing/2014/main" xmlns="" id="{4F86BA89-F467-4D0C-9BDB-BBBAB89546C0}"/>
              </a:ext>
            </a:extLst>
          </p:cNvPr>
          <p:cNvSpPr>
            <a:spLocks noGrp="1"/>
          </p:cNvSpPr>
          <p:nvPr>
            <p:ph type="dt" sz="half" idx="10"/>
          </p:nvPr>
        </p:nvSpPr>
        <p:spPr/>
        <p:txBody>
          <a:bodyPr/>
          <a:lstStyle/>
          <a:p>
            <a:fld id="{EAB25A27-DA79-40C0-81EE-B28CE0B5555F}" type="datetime1">
              <a:rPr lang="en-US" smtClean="0"/>
              <a:t>11/27/2019</a:t>
            </a:fld>
            <a:endParaRPr lang="en-US" dirty="0"/>
          </a:p>
        </p:txBody>
      </p:sp>
      <p:sp>
        <p:nvSpPr>
          <p:cNvPr id="5" name="Marcador de pie de página 4">
            <a:extLst>
              <a:ext uri="{FF2B5EF4-FFF2-40B4-BE49-F238E27FC236}">
                <a16:creationId xmlns:a16="http://schemas.microsoft.com/office/drawing/2014/main" xmlns="" id="{E4C53A2F-11FE-419A-A25F-A6E18EFB222B}"/>
              </a:ext>
            </a:extLst>
          </p:cNvPr>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6" name="Marcador de número de diapositiva 5">
            <a:extLst>
              <a:ext uri="{FF2B5EF4-FFF2-40B4-BE49-F238E27FC236}">
                <a16:creationId xmlns:a16="http://schemas.microsoft.com/office/drawing/2014/main" xmlns="" id="{C1C63C2D-260E-4C99-A816-B10DC048105C}"/>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2062554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D7E8839-A10E-48F4-BF19-CD354C35F22B}"/>
              </a:ext>
            </a:extLst>
          </p:cNvPr>
          <p:cNvSpPr>
            <a:spLocks noGrp="1"/>
          </p:cNvSpPr>
          <p:nvPr>
            <p:ph type="title"/>
          </p:nvPr>
        </p:nvSpPr>
        <p:spPr>
          <a:xfrm>
            <a:off x="1451579" y="804519"/>
            <a:ext cx="9603275" cy="1210150"/>
          </a:xfrm>
        </p:spPr>
        <p:txBody>
          <a:bodyPr>
            <a:normAutofit fontScale="90000"/>
          </a:bodyPr>
          <a:lstStyle/>
          <a:p>
            <a:pPr algn="ctr"/>
            <a:r>
              <a:rPr lang="es-US" dirty="0"/>
              <a:t>Número de beneficiados por extensión y proyección social universitaria en los años 2018 y 2019</a:t>
            </a:r>
            <a:endParaRPr lang="es-ES" dirty="0"/>
          </a:p>
        </p:txBody>
      </p:sp>
      <p:sp>
        <p:nvSpPr>
          <p:cNvPr id="3" name="Marcador de contenido 2">
            <a:extLst>
              <a:ext uri="{FF2B5EF4-FFF2-40B4-BE49-F238E27FC236}">
                <a16:creationId xmlns:a16="http://schemas.microsoft.com/office/drawing/2014/main" xmlns="" id="{9B762B6C-8ACD-4F79-A9E3-A4B616022FCF}"/>
              </a:ext>
            </a:extLst>
          </p:cNvPr>
          <p:cNvSpPr>
            <a:spLocks noGrp="1"/>
          </p:cNvSpPr>
          <p:nvPr>
            <p:ph idx="1"/>
          </p:nvPr>
        </p:nvSpPr>
        <p:spPr/>
        <p:txBody>
          <a:bodyPr/>
          <a:lstStyle/>
          <a:p>
            <a:r>
              <a:rPr lang="es-ES" dirty="0" smtClean="0"/>
              <a:t>A continuación se presentarán los indicadores de los años 2018 y 2019.</a:t>
            </a:r>
            <a:endParaRPr lang="es-ES" dirty="0"/>
          </a:p>
        </p:txBody>
      </p:sp>
      <p:sp>
        <p:nvSpPr>
          <p:cNvPr id="4" name="Marcador de fecha 3">
            <a:extLst>
              <a:ext uri="{FF2B5EF4-FFF2-40B4-BE49-F238E27FC236}">
                <a16:creationId xmlns:a16="http://schemas.microsoft.com/office/drawing/2014/main" xmlns="" id="{FC91F723-FC97-4413-AA49-645ABC7C0448}"/>
              </a:ext>
            </a:extLst>
          </p:cNvPr>
          <p:cNvSpPr>
            <a:spLocks noGrp="1"/>
          </p:cNvSpPr>
          <p:nvPr>
            <p:ph type="dt" sz="half" idx="10"/>
          </p:nvPr>
        </p:nvSpPr>
        <p:spPr/>
        <p:txBody>
          <a:bodyPr/>
          <a:lstStyle/>
          <a:p>
            <a:fld id="{F41A7741-0513-4018-B924-E6B8F8958CFC}" type="datetime1">
              <a:rPr lang="en-US" smtClean="0"/>
              <a:t>11/27/2019</a:t>
            </a:fld>
            <a:endParaRPr lang="en-US" dirty="0"/>
          </a:p>
        </p:txBody>
      </p:sp>
      <p:sp>
        <p:nvSpPr>
          <p:cNvPr id="5" name="Marcador de pie de página 4">
            <a:extLst>
              <a:ext uri="{FF2B5EF4-FFF2-40B4-BE49-F238E27FC236}">
                <a16:creationId xmlns:a16="http://schemas.microsoft.com/office/drawing/2014/main" xmlns="" id="{3BCED37C-FF8C-4700-98F1-3FB1B29A7B8B}"/>
              </a:ext>
            </a:extLst>
          </p:cNvPr>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6" name="Marcador de número de diapositiva 5">
            <a:extLst>
              <a:ext uri="{FF2B5EF4-FFF2-40B4-BE49-F238E27FC236}">
                <a16:creationId xmlns:a16="http://schemas.microsoft.com/office/drawing/2014/main" xmlns="" id="{E6282A4C-DB3B-4852-9153-A9FC34356C49}"/>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9257395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dirty="0"/>
          </a:p>
        </p:txBody>
      </p:sp>
      <p:sp>
        <p:nvSpPr>
          <p:cNvPr id="3" name="Marcador de contenido 2"/>
          <p:cNvSpPr>
            <a:spLocks noGrp="1"/>
          </p:cNvSpPr>
          <p:nvPr>
            <p:ph idx="1"/>
          </p:nvPr>
        </p:nvSpPr>
        <p:spPr/>
        <p:txBody>
          <a:bodyPr/>
          <a:lstStyle/>
          <a:p>
            <a:endParaRPr lang="es-PE" dirty="0" smtClean="0"/>
          </a:p>
          <a:p>
            <a:endParaRPr lang="es-PE" dirty="0"/>
          </a:p>
        </p:txBody>
      </p:sp>
      <p:sp>
        <p:nvSpPr>
          <p:cNvPr id="4" name="Marcador de fecha 3"/>
          <p:cNvSpPr>
            <a:spLocks noGrp="1"/>
          </p:cNvSpPr>
          <p:nvPr>
            <p:ph type="dt" sz="half" idx="10"/>
          </p:nvPr>
        </p:nvSpPr>
        <p:spPr/>
        <p:txBody>
          <a:bodyPr/>
          <a:lstStyle/>
          <a:p>
            <a:fld id="{F41A7741-0513-4018-B924-E6B8F8958CFC}" type="datetime1">
              <a:rPr lang="en-US" smtClean="0"/>
              <a:t>11/27/2019</a:t>
            </a:fld>
            <a:endParaRPr lang="en-US" dirty="0"/>
          </a:p>
        </p:txBody>
      </p:sp>
      <p:sp>
        <p:nvSpPr>
          <p:cNvPr id="5" name="Marcador de pie de página 4"/>
          <p:cNvSpPr>
            <a:spLocks noGrp="1"/>
          </p:cNvSpPr>
          <p:nvPr>
            <p:ph type="ftr" sz="quarter" idx="11"/>
          </p:nvPr>
        </p:nvSpPr>
        <p:spPr/>
        <p:txBody>
          <a:bodyPr/>
          <a:lstStyle/>
          <a:p>
            <a:r>
              <a:rPr lang="es-ES" dirty="0" smtClean="0"/>
              <a:t>CENTRO DE RESPONSABILIDAD SOCIAL Y EXTENSIÓN UNIVERSITARIA  DE LA FDCP DE LA UNMSM (CERSEU)</a:t>
            </a:r>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t>12</a:t>
            </a:fld>
            <a:endParaRPr lang="en-US" dirty="0"/>
          </a:p>
        </p:txBody>
      </p:sp>
      <p:graphicFrame>
        <p:nvGraphicFramePr>
          <p:cNvPr id="7" name="Tabla 6"/>
          <p:cNvGraphicFramePr>
            <a:graphicFrameLocks noGrp="1"/>
          </p:cNvGraphicFramePr>
          <p:nvPr>
            <p:extLst>
              <p:ext uri="{D42A27DB-BD31-4B8C-83A1-F6EECF244321}">
                <p14:modId xmlns:p14="http://schemas.microsoft.com/office/powerpoint/2010/main" val="2585456305"/>
              </p:ext>
            </p:extLst>
          </p:nvPr>
        </p:nvGraphicFramePr>
        <p:xfrm>
          <a:off x="1451579" y="-18859"/>
          <a:ext cx="8905103" cy="6876859"/>
        </p:xfrm>
        <a:graphic>
          <a:graphicData uri="http://schemas.openxmlformats.org/drawingml/2006/table">
            <a:tbl>
              <a:tblPr>
                <a:tableStyleId>{5C22544A-7EE6-4342-B048-85BDC9FD1C3A}</a:tableStyleId>
              </a:tblPr>
              <a:tblGrid>
                <a:gridCol w="1507157"/>
                <a:gridCol w="1615044"/>
                <a:gridCol w="1615044"/>
                <a:gridCol w="1615044"/>
                <a:gridCol w="729377"/>
                <a:gridCol w="916928"/>
                <a:gridCol w="906509"/>
              </a:tblGrid>
              <a:tr h="219641">
                <a:tc gridSpan="7">
                  <a:txBody>
                    <a:bodyPr/>
                    <a:lstStyle/>
                    <a:p>
                      <a:pPr algn="ctr" fontAlgn="ctr"/>
                      <a:r>
                        <a:rPr lang="es-PE" sz="1200" u="none" strike="noStrike" dirty="0">
                          <a:effectLst/>
                        </a:rPr>
                        <a:t>CUADRO RESUMEN DE EVENTOS ACADÉMICOS</a:t>
                      </a:r>
                      <a:endParaRPr lang="es-PE" sz="1200" b="1" i="0" u="none" strike="noStrike" dirty="0">
                        <a:solidFill>
                          <a:srgbClr val="000000"/>
                        </a:solidFill>
                        <a:effectLst/>
                        <a:latin typeface="Cambria" panose="02040503050406030204" pitchFamily="18" charset="0"/>
                      </a:endParaRPr>
                    </a:p>
                  </a:txBody>
                  <a:tcPr marL="2540" marR="2540" marT="2540" marB="0" anchor="ct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r h="74554">
                <a:tc>
                  <a:txBody>
                    <a:bodyPr/>
                    <a:lstStyle/>
                    <a:p>
                      <a:pPr algn="l" fontAlgn="b"/>
                      <a:endParaRPr lang="es-PE" sz="300" b="0" i="0" u="none" strike="noStrike">
                        <a:solidFill>
                          <a:srgbClr val="000000"/>
                        </a:solidFill>
                        <a:effectLst/>
                        <a:latin typeface="Calibri" panose="020F0502020204030204" pitchFamily="34" charset="0"/>
                      </a:endParaRPr>
                    </a:p>
                  </a:txBody>
                  <a:tcPr marL="2540" marR="2540" marT="2540" marB="0" anchor="b"/>
                </a:tc>
                <a:tc>
                  <a:txBody>
                    <a:bodyPr/>
                    <a:lstStyle/>
                    <a:p>
                      <a:pPr algn="l" fontAlgn="b"/>
                      <a:endParaRPr lang="es-PE" sz="300" b="0" i="0" u="none" strike="noStrike">
                        <a:solidFill>
                          <a:srgbClr val="000000"/>
                        </a:solidFill>
                        <a:effectLst/>
                        <a:latin typeface="Calibri" panose="020F0502020204030204" pitchFamily="34" charset="0"/>
                      </a:endParaRPr>
                    </a:p>
                  </a:txBody>
                  <a:tcPr marL="2540" marR="2540" marT="2540" marB="0" anchor="b"/>
                </a:tc>
                <a:tc>
                  <a:txBody>
                    <a:bodyPr/>
                    <a:lstStyle/>
                    <a:p>
                      <a:pPr algn="l" fontAlgn="b"/>
                      <a:endParaRPr lang="es-PE" sz="300" b="0" i="0" u="none" strike="noStrike" dirty="0">
                        <a:solidFill>
                          <a:srgbClr val="000000"/>
                        </a:solidFill>
                        <a:effectLst/>
                        <a:latin typeface="Calibri" panose="020F0502020204030204" pitchFamily="34" charset="0"/>
                      </a:endParaRPr>
                    </a:p>
                  </a:txBody>
                  <a:tcPr marL="2540" marR="2540" marT="2540" marB="0" anchor="b"/>
                </a:tc>
                <a:tc>
                  <a:txBody>
                    <a:bodyPr/>
                    <a:lstStyle/>
                    <a:p>
                      <a:pPr algn="l" fontAlgn="b"/>
                      <a:endParaRPr lang="es-PE" sz="300" b="0" i="0" u="none" strike="noStrike" dirty="0">
                        <a:solidFill>
                          <a:srgbClr val="000000"/>
                        </a:solidFill>
                        <a:effectLst/>
                        <a:latin typeface="Calibri" panose="020F0502020204030204" pitchFamily="34" charset="0"/>
                      </a:endParaRPr>
                    </a:p>
                  </a:txBody>
                  <a:tcPr marL="2540" marR="2540" marT="2540" marB="0" anchor="b"/>
                </a:tc>
                <a:tc>
                  <a:txBody>
                    <a:bodyPr/>
                    <a:lstStyle/>
                    <a:p>
                      <a:pPr algn="l" fontAlgn="b"/>
                      <a:endParaRPr lang="es-PE" sz="300" b="0" i="0" u="none" strike="noStrike" dirty="0">
                        <a:solidFill>
                          <a:srgbClr val="000000"/>
                        </a:solidFill>
                        <a:effectLst/>
                        <a:latin typeface="Calibri" panose="020F0502020204030204" pitchFamily="34" charset="0"/>
                      </a:endParaRPr>
                    </a:p>
                  </a:txBody>
                  <a:tcPr marL="2540" marR="2540" marT="2540" marB="0" anchor="b"/>
                </a:tc>
                <a:tc>
                  <a:txBody>
                    <a:bodyPr/>
                    <a:lstStyle/>
                    <a:p>
                      <a:pPr algn="l" fontAlgn="b"/>
                      <a:endParaRPr lang="es-PE" sz="300" b="0" i="0" u="none" strike="noStrike">
                        <a:solidFill>
                          <a:srgbClr val="000000"/>
                        </a:solidFill>
                        <a:effectLst/>
                        <a:latin typeface="Calibri" panose="020F0502020204030204" pitchFamily="34" charset="0"/>
                      </a:endParaRPr>
                    </a:p>
                  </a:txBody>
                  <a:tcPr marL="2540" marR="2540" marT="2540" marB="0" anchor="b"/>
                </a:tc>
                <a:tc>
                  <a:txBody>
                    <a:bodyPr/>
                    <a:lstStyle/>
                    <a:p>
                      <a:pPr algn="l" fontAlgn="b"/>
                      <a:endParaRPr lang="es-PE" sz="300" b="0" i="0" u="none" strike="noStrike">
                        <a:solidFill>
                          <a:srgbClr val="000000"/>
                        </a:solidFill>
                        <a:effectLst/>
                        <a:latin typeface="Calibri" panose="020F0502020204030204" pitchFamily="34" charset="0"/>
                      </a:endParaRPr>
                    </a:p>
                  </a:txBody>
                  <a:tcPr marL="2540" marR="2540" marT="2540" marB="0" anchor="b"/>
                </a:tc>
              </a:tr>
              <a:tr h="156207">
                <a:tc>
                  <a:txBody>
                    <a:bodyPr/>
                    <a:lstStyle/>
                    <a:p>
                      <a:pPr algn="ctr" fontAlgn="ctr"/>
                      <a:r>
                        <a:rPr lang="es-PE" sz="800" u="none" strike="noStrike" dirty="0">
                          <a:effectLst/>
                        </a:rPr>
                        <a:t>AÑO</a:t>
                      </a:r>
                      <a:endParaRPr lang="es-PE" sz="800" b="1" i="0" u="none" strike="noStrike" dirty="0">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dirty="0">
                          <a:effectLst/>
                        </a:rPr>
                        <a:t>BENEFICIARIOS</a:t>
                      </a:r>
                      <a:endParaRPr lang="es-PE" sz="800" b="1" i="0" u="none" strike="noStrike" dirty="0">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dirty="0">
                          <a:effectLst/>
                        </a:rPr>
                        <a:t>MES</a:t>
                      </a:r>
                      <a:endParaRPr lang="es-PE" sz="800" b="1" i="0" u="none" strike="noStrike" dirty="0">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dirty="0">
                          <a:effectLst/>
                        </a:rPr>
                        <a:t>CURSOS</a:t>
                      </a:r>
                      <a:endParaRPr lang="es-PE" sz="800" b="1" i="0" u="none" strike="noStrike" dirty="0">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dirty="0">
                          <a:effectLst/>
                        </a:rPr>
                        <a:t>PAGANTES</a:t>
                      </a:r>
                      <a:endParaRPr lang="es-PE" sz="800" b="1" i="0" u="none" strike="noStrike" dirty="0">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CERTIFICADOS</a:t>
                      </a:r>
                      <a:endParaRPr lang="es-PE" sz="800" b="1"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RECAUDACIÓN</a:t>
                      </a:r>
                      <a:endParaRPr lang="es-PE" sz="800" b="1" i="0" u="none" strike="noStrike">
                        <a:solidFill>
                          <a:srgbClr val="000000"/>
                        </a:solidFill>
                        <a:effectLst/>
                        <a:latin typeface="Cambria" panose="02040503050406030204" pitchFamily="18" charset="0"/>
                      </a:endParaRPr>
                    </a:p>
                  </a:txBody>
                  <a:tcPr marL="2540" marR="2540" marT="2540" marB="0" anchor="ctr"/>
                </a:tc>
              </a:tr>
              <a:tr h="117155">
                <a:tc rowSpan="20">
                  <a:txBody>
                    <a:bodyPr/>
                    <a:lstStyle/>
                    <a:p>
                      <a:pPr algn="ctr" fontAlgn="ctr"/>
                      <a:r>
                        <a:rPr lang="es-PE" sz="800" u="none" strike="noStrike" dirty="0">
                          <a:effectLst/>
                        </a:rPr>
                        <a:t>2018</a:t>
                      </a:r>
                      <a:endParaRPr lang="es-PE" sz="800" b="0" i="0" u="none" strike="noStrike" dirty="0">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1</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l" fontAlgn="ctr"/>
                      <a:r>
                        <a:rPr lang="es-PE" sz="800" u="none" strike="noStrike" dirty="0">
                          <a:effectLst/>
                        </a:rPr>
                        <a:t>Noviembre 2017</a:t>
                      </a:r>
                      <a:endParaRPr lang="es-PE" sz="800" b="0" i="0" u="none" strike="noStrike" dirty="0">
                        <a:solidFill>
                          <a:srgbClr val="000000"/>
                        </a:solidFill>
                        <a:effectLst/>
                        <a:latin typeface="Baskerville Old Face" panose="02020602080505020303" pitchFamily="18" charset="0"/>
                      </a:endParaRPr>
                    </a:p>
                  </a:txBody>
                  <a:tcPr marL="2540" marR="2540" marT="2540" marB="0" anchor="ctr"/>
                </a:tc>
                <a:tc>
                  <a:txBody>
                    <a:bodyPr/>
                    <a:lstStyle/>
                    <a:p>
                      <a:pPr algn="l" fontAlgn="ctr"/>
                      <a:r>
                        <a:rPr lang="es-PE" sz="800" u="none" strike="noStrike" dirty="0">
                          <a:effectLst/>
                        </a:rPr>
                        <a:t>Jornada de Derecho Internacional</a:t>
                      </a:r>
                      <a:endParaRPr lang="es-PE" sz="800" b="0" i="0" u="none" strike="noStrike" dirty="0">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dirty="0">
                          <a:effectLst/>
                        </a:rPr>
                        <a:t>1</a:t>
                      </a:r>
                      <a:endParaRPr lang="es-PE" sz="800" b="0" i="0" u="none" strike="noStrike" dirty="0">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1</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r" fontAlgn="ctr"/>
                      <a:r>
                        <a:rPr lang="es-PE" sz="800" u="none" strike="noStrike">
                          <a:effectLst/>
                        </a:rPr>
                        <a:t>S/. 15.00</a:t>
                      </a:r>
                      <a:endParaRPr lang="es-PE" sz="800" b="0" i="0" u="none" strike="noStrike">
                        <a:solidFill>
                          <a:srgbClr val="000000"/>
                        </a:solidFill>
                        <a:effectLst/>
                        <a:latin typeface="Calibri" panose="020F0502020204030204" pitchFamily="34" charset="0"/>
                      </a:endParaRPr>
                    </a:p>
                  </a:txBody>
                  <a:tcPr marL="2540" marR="2540" marT="2540" marB="0" anchor="ctr"/>
                </a:tc>
              </a:tr>
              <a:tr h="110952">
                <a:tc vMerge="1">
                  <a:txBody>
                    <a:bodyPr/>
                    <a:lstStyle/>
                    <a:p>
                      <a:endParaRPr lang="es-PE"/>
                    </a:p>
                  </a:txBody>
                  <a:tcPr/>
                </a:tc>
                <a:tc>
                  <a:txBody>
                    <a:bodyPr/>
                    <a:lstStyle/>
                    <a:p>
                      <a:pPr algn="ctr" fontAlgn="ctr"/>
                      <a:r>
                        <a:rPr lang="es-PE" sz="800" u="none" strike="noStrike">
                          <a:effectLst/>
                        </a:rPr>
                        <a:t>1</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l" fontAlgn="ctr"/>
                      <a:r>
                        <a:rPr lang="es-PE" sz="800" u="none" strike="noStrike" dirty="0">
                          <a:effectLst/>
                        </a:rPr>
                        <a:t>Mayo 2014</a:t>
                      </a:r>
                      <a:endParaRPr lang="es-PE" sz="800" b="0" i="0" u="none" strike="noStrike" dirty="0">
                        <a:solidFill>
                          <a:srgbClr val="000000"/>
                        </a:solidFill>
                        <a:effectLst/>
                        <a:latin typeface="Baskerville Old Face" panose="02020602080505020303" pitchFamily="18" charset="0"/>
                      </a:endParaRPr>
                    </a:p>
                  </a:txBody>
                  <a:tcPr marL="2540" marR="2540" marT="2540" marB="0" anchor="ctr"/>
                </a:tc>
                <a:tc>
                  <a:txBody>
                    <a:bodyPr/>
                    <a:lstStyle/>
                    <a:p>
                      <a:pPr algn="l" fontAlgn="ctr"/>
                      <a:r>
                        <a:rPr lang="es-PE" sz="800" u="none" strike="noStrike" dirty="0">
                          <a:effectLst/>
                        </a:rPr>
                        <a:t>CAPTA 2014-2</a:t>
                      </a:r>
                      <a:endParaRPr lang="es-PE" sz="800" b="0" i="0" u="none" strike="noStrike" dirty="0">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dirty="0">
                          <a:effectLst/>
                        </a:rPr>
                        <a:t>1</a:t>
                      </a:r>
                      <a:endParaRPr lang="es-PE" sz="800" b="0" i="0" u="none" strike="noStrike" dirty="0">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1</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r" fontAlgn="ctr"/>
                      <a:r>
                        <a:rPr lang="es-PE" sz="800" u="none" strike="noStrike">
                          <a:effectLst/>
                        </a:rPr>
                        <a:t>S/. 15.00</a:t>
                      </a:r>
                      <a:endParaRPr lang="es-PE" sz="800" b="0" i="0" u="none" strike="noStrike">
                        <a:solidFill>
                          <a:srgbClr val="000000"/>
                        </a:solidFill>
                        <a:effectLst/>
                        <a:latin typeface="Calibri" panose="020F0502020204030204" pitchFamily="34" charset="0"/>
                      </a:endParaRPr>
                    </a:p>
                  </a:txBody>
                  <a:tcPr marL="2540" marR="2540" marT="2540" marB="0" anchor="ctr"/>
                </a:tc>
              </a:tr>
              <a:tr h="328329">
                <a:tc vMerge="1">
                  <a:txBody>
                    <a:bodyPr/>
                    <a:lstStyle/>
                    <a:p>
                      <a:endParaRPr lang="es-PE"/>
                    </a:p>
                  </a:txBody>
                  <a:tcPr/>
                </a:tc>
                <a:tc>
                  <a:txBody>
                    <a:bodyPr/>
                    <a:lstStyle/>
                    <a:p>
                      <a:pPr algn="ctr" fontAlgn="ctr"/>
                      <a:r>
                        <a:rPr lang="es-PE" sz="800" u="none" strike="noStrike">
                          <a:effectLst/>
                        </a:rPr>
                        <a:t>11</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l" fontAlgn="ctr"/>
                      <a:r>
                        <a:rPr lang="es-PE" sz="800" u="none" strike="noStrike" dirty="0">
                          <a:effectLst/>
                        </a:rPr>
                        <a:t>Abril</a:t>
                      </a:r>
                      <a:endParaRPr lang="es-PE" sz="800" b="0" i="0" u="none" strike="noStrike" dirty="0">
                        <a:solidFill>
                          <a:srgbClr val="000000"/>
                        </a:solidFill>
                        <a:effectLst/>
                        <a:latin typeface="Baskerville Old Face" panose="02020602080505020303" pitchFamily="18" charset="0"/>
                      </a:endParaRPr>
                    </a:p>
                  </a:txBody>
                  <a:tcPr marL="2540" marR="2540" marT="2540" marB="0" anchor="ctr"/>
                </a:tc>
                <a:tc>
                  <a:txBody>
                    <a:bodyPr/>
                    <a:lstStyle/>
                    <a:p>
                      <a:pPr algn="l" fontAlgn="ctr"/>
                      <a:r>
                        <a:rPr lang="es-PE" sz="800" u="none" strike="noStrike" dirty="0">
                          <a:effectLst/>
                        </a:rPr>
                        <a:t>Conferencia Internacional </a:t>
                      </a:r>
                      <a:r>
                        <a:rPr lang="es-PE" sz="800" u="none" strike="noStrike" dirty="0" err="1">
                          <a:effectLst/>
                        </a:rPr>
                        <a:t>Compliance</a:t>
                      </a:r>
                      <a:r>
                        <a:rPr lang="es-PE" sz="800" u="none" strike="noStrike" dirty="0">
                          <a:effectLst/>
                        </a:rPr>
                        <a:t> y Responsabilidad Penal de Personas Jurídicas</a:t>
                      </a:r>
                      <a:endParaRPr lang="es-PE" sz="800" b="0" i="0" u="none" strike="noStrike" dirty="0">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11</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dirty="0">
                          <a:effectLst/>
                        </a:rPr>
                        <a:t>11</a:t>
                      </a:r>
                      <a:endParaRPr lang="es-PE" sz="800" b="0" i="0" u="none" strike="noStrike" dirty="0">
                        <a:solidFill>
                          <a:srgbClr val="000000"/>
                        </a:solidFill>
                        <a:effectLst/>
                        <a:latin typeface="Calibri" panose="020F0502020204030204" pitchFamily="34" charset="0"/>
                      </a:endParaRPr>
                    </a:p>
                  </a:txBody>
                  <a:tcPr marL="2540" marR="2540" marT="2540" marB="0" anchor="ctr"/>
                </a:tc>
                <a:tc>
                  <a:txBody>
                    <a:bodyPr/>
                    <a:lstStyle/>
                    <a:p>
                      <a:pPr algn="r" fontAlgn="ctr"/>
                      <a:r>
                        <a:rPr lang="es-PE" sz="800" u="none" strike="noStrike">
                          <a:effectLst/>
                        </a:rPr>
                        <a:t>S/. 110.00</a:t>
                      </a:r>
                      <a:endParaRPr lang="es-PE" sz="800" b="0" i="0" u="none" strike="noStrike">
                        <a:solidFill>
                          <a:srgbClr val="000000"/>
                        </a:solidFill>
                        <a:effectLst/>
                        <a:latin typeface="Calibri" panose="020F0502020204030204" pitchFamily="34" charset="0"/>
                      </a:endParaRPr>
                    </a:p>
                  </a:txBody>
                  <a:tcPr marL="2540" marR="2540" marT="2540" marB="0" anchor="ctr"/>
                </a:tc>
              </a:tr>
              <a:tr h="219641">
                <a:tc vMerge="1">
                  <a:txBody>
                    <a:bodyPr/>
                    <a:lstStyle/>
                    <a:p>
                      <a:endParaRPr lang="es-PE"/>
                    </a:p>
                  </a:txBody>
                  <a:tcPr/>
                </a:tc>
                <a:tc>
                  <a:txBody>
                    <a:bodyPr/>
                    <a:lstStyle/>
                    <a:p>
                      <a:pPr algn="ctr" fontAlgn="ctr"/>
                      <a:r>
                        <a:rPr lang="es-PE" sz="800" u="none" strike="noStrike">
                          <a:effectLst/>
                        </a:rPr>
                        <a:t>100</a:t>
                      </a:r>
                      <a:br>
                        <a:rPr lang="es-PE" sz="800" u="none" strike="noStrike">
                          <a:effectLst/>
                        </a:rPr>
                      </a:br>
                      <a:r>
                        <a:rPr lang="es-PE" sz="800" u="none" strike="noStrike">
                          <a:effectLst/>
                        </a:rPr>
                        <a:t>(alumnos)</a:t>
                      </a:r>
                      <a:endParaRPr lang="es-PE" sz="800" b="0" i="0" u="none" strike="noStrike">
                        <a:solidFill>
                          <a:srgbClr val="000000"/>
                        </a:solidFill>
                        <a:effectLst/>
                        <a:latin typeface="Cambria" panose="02040503050406030204" pitchFamily="18" charset="0"/>
                      </a:endParaRPr>
                    </a:p>
                  </a:txBody>
                  <a:tcPr marL="2540" marR="2540" marT="2540" marB="0" anchor="ctr"/>
                </a:tc>
                <a:tc rowSpan="2">
                  <a:txBody>
                    <a:bodyPr/>
                    <a:lstStyle/>
                    <a:p>
                      <a:pPr algn="l" fontAlgn="ctr"/>
                      <a:r>
                        <a:rPr lang="es-PE" sz="800" u="none" strike="noStrike" dirty="0">
                          <a:effectLst/>
                        </a:rPr>
                        <a:t>Mayo</a:t>
                      </a:r>
                      <a:endParaRPr lang="es-PE" sz="800" b="0" i="0" u="none" strike="noStrike" dirty="0">
                        <a:solidFill>
                          <a:srgbClr val="000000"/>
                        </a:solidFill>
                        <a:effectLst/>
                        <a:latin typeface="Baskerville Old Face" panose="02020602080505020303" pitchFamily="18" charset="0"/>
                      </a:endParaRPr>
                    </a:p>
                  </a:txBody>
                  <a:tcPr marL="2540" marR="2540" marT="2540" marB="0" anchor="ctr"/>
                </a:tc>
                <a:tc>
                  <a:txBody>
                    <a:bodyPr/>
                    <a:lstStyle/>
                    <a:p>
                      <a:pPr algn="l" fontAlgn="ctr"/>
                      <a:r>
                        <a:rPr lang="es-PE" sz="800" u="none" strike="noStrike" dirty="0">
                          <a:effectLst/>
                        </a:rPr>
                        <a:t>Charla informativa "Quieres ser miembro de Servicio Diplomático</a:t>
                      </a:r>
                      <a:endParaRPr lang="es-PE" sz="800" b="0" i="0" u="none" strike="noStrike" dirty="0">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0</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dirty="0">
                          <a:effectLst/>
                        </a:rPr>
                        <a:t>0</a:t>
                      </a:r>
                      <a:endParaRPr lang="es-PE" sz="800" b="0" i="0" u="none" strike="noStrike" dirty="0">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dirty="0">
                          <a:effectLst/>
                        </a:rPr>
                        <a:t>---------</a:t>
                      </a:r>
                      <a:endParaRPr lang="es-PE" sz="800" b="0" i="0" u="none" strike="noStrike" dirty="0">
                        <a:solidFill>
                          <a:srgbClr val="000000"/>
                        </a:solidFill>
                        <a:effectLst/>
                        <a:latin typeface="Calibri" panose="020F0502020204030204" pitchFamily="34" charset="0"/>
                      </a:endParaRPr>
                    </a:p>
                  </a:txBody>
                  <a:tcPr marL="2540" marR="2540" marT="2540" marB="0" anchor="ctr"/>
                </a:tc>
              </a:tr>
              <a:tr h="328329">
                <a:tc vMerge="1">
                  <a:txBody>
                    <a:bodyPr/>
                    <a:lstStyle/>
                    <a:p>
                      <a:endParaRPr lang="es-PE"/>
                    </a:p>
                  </a:txBody>
                  <a:tcPr/>
                </a:tc>
                <a:tc>
                  <a:txBody>
                    <a:bodyPr/>
                    <a:lstStyle/>
                    <a:p>
                      <a:pPr algn="ctr" fontAlgn="ctr"/>
                      <a:r>
                        <a:rPr lang="es-PE" sz="800" u="none" strike="noStrike">
                          <a:effectLst/>
                        </a:rPr>
                        <a:t>44</a:t>
                      </a:r>
                      <a:endParaRPr lang="es-PE" sz="800" b="0" i="0" u="none" strike="noStrike">
                        <a:solidFill>
                          <a:srgbClr val="000000"/>
                        </a:solidFill>
                        <a:effectLst/>
                        <a:latin typeface="Cambria" panose="02040503050406030204" pitchFamily="18" charset="0"/>
                      </a:endParaRPr>
                    </a:p>
                  </a:txBody>
                  <a:tcPr marL="2540" marR="2540" marT="2540" marB="0" anchor="ctr"/>
                </a:tc>
                <a:tc vMerge="1">
                  <a:txBody>
                    <a:bodyPr/>
                    <a:lstStyle/>
                    <a:p>
                      <a:endParaRPr lang="es-PE"/>
                    </a:p>
                  </a:txBody>
                  <a:tcPr/>
                </a:tc>
                <a:tc>
                  <a:txBody>
                    <a:bodyPr/>
                    <a:lstStyle/>
                    <a:p>
                      <a:pPr algn="l" fontAlgn="ctr"/>
                      <a:r>
                        <a:rPr lang="es-PE" sz="800" u="none" strike="noStrike" dirty="0">
                          <a:effectLst/>
                        </a:rPr>
                        <a:t>Curso de Actualización y Preparación para Optar el Título de Abogado 2018-1</a:t>
                      </a:r>
                      <a:endParaRPr lang="es-PE" sz="800" b="0" i="0" u="none" strike="noStrike" dirty="0">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44</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44</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r" fontAlgn="ctr"/>
                      <a:r>
                        <a:rPr lang="es-PE" sz="800" u="none" strike="noStrike" dirty="0">
                          <a:effectLst/>
                        </a:rPr>
                        <a:t>S/49,209.98</a:t>
                      </a:r>
                      <a:endParaRPr lang="es-PE" sz="800" b="0" i="0" u="none" strike="noStrike" dirty="0">
                        <a:solidFill>
                          <a:srgbClr val="000000"/>
                        </a:solidFill>
                        <a:effectLst/>
                        <a:latin typeface="Calibri" panose="020F0502020204030204" pitchFamily="34" charset="0"/>
                      </a:endParaRPr>
                    </a:p>
                  </a:txBody>
                  <a:tcPr marL="2540" marR="2540" marT="2540" marB="0" anchor="ctr"/>
                </a:tc>
              </a:tr>
              <a:tr h="328329">
                <a:tc vMerge="1">
                  <a:txBody>
                    <a:bodyPr/>
                    <a:lstStyle/>
                    <a:p>
                      <a:endParaRPr lang="es-PE"/>
                    </a:p>
                  </a:txBody>
                  <a:tcPr/>
                </a:tc>
                <a:tc>
                  <a:txBody>
                    <a:bodyPr/>
                    <a:lstStyle/>
                    <a:p>
                      <a:pPr algn="ctr" fontAlgn="ctr"/>
                      <a:r>
                        <a:rPr lang="es-PE" sz="800" u="none" strike="noStrike">
                          <a:effectLst/>
                        </a:rPr>
                        <a:t>25</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l" fontAlgn="ctr"/>
                      <a:r>
                        <a:rPr lang="es-PE" sz="800" u="none" strike="noStrike" dirty="0">
                          <a:effectLst/>
                        </a:rPr>
                        <a:t>Junio</a:t>
                      </a:r>
                      <a:endParaRPr lang="es-PE" sz="800" b="0" i="0" u="none" strike="noStrike" dirty="0">
                        <a:solidFill>
                          <a:srgbClr val="000000"/>
                        </a:solidFill>
                        <a:effectLst/>
                        <a:latin typeface="Baskerville Old Face" panose="02020602080505020303" pitchFamily="18" charset="0"/>
                      </a:endParaRPr>
                    </a:p>
                  </a:txBody>
                  <a:tcPr marL="2540" marR="2540" marT="2540" marB="0" anchor="ctr"/>
                </a:tc>
                <a:tc>
                  <a:txBody>
                    <a:bodyPr/>
                    <a:lstStyle/>
                    <a:p>
                      <a:pPr algn="l" fontAlgn="ctr"/>
                      <a:r>
                        <a:rPr lang="es-PE" sz="800" u="none" strike="noStrike">
                          <a:effectLst/>
                        </a:rPr>
                        <a:t>Programa de Educación Electoral para jóvenes estudiantes de Educación Superior-ONPE</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0</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0</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dirty="0">
                          <a:effectLst/>
                        </a:rPr>
                        <a:t>---------</a:t>
                      </a:r>
                      <a:endParaRPr lang="es-PE" sz="800" b="0" i="0" u="none" strike="noStrike" dirty="0">
                        <a:solidFill>
                          <a:srgbClr val="000000"/>
                        </a:solidFill>
                        <a:effectLst/>
                        <a:latin typeface="Calibri" panose="020F0502020204030204" pitchFamily="34" charset="0"/>
                      </a:endParaRPr>
                    </a:p>
                  </a:txBody>
                  <a:tcPr marL="2540" marR="2540" marT="2540" marB="0" anchor="ctr"/>
                </a:tc>
              </a:tr>
              <a:tr h="219641">
                <a:tc vMerge="1">
                  <a:txBody>
                    <a:bodyPr/>
                    <a:lstStyle/>
                    <a:p>
                      <a:endParaRPr lang="es-PE"/>
                    </a:p>
                  </a:txBody>
                  <a:tcPr/>
                </a:tc>
                <a:tc>
                  <a:txBody>
                    <a:bodyPr/>
                    <a:lstStyle/>
                    <a:p>
                      <a:pPr algn="ctr" fontAlgn="ctr"/>
                      <a:r>
                        <a:rPr lang="es-PE" sz="800" u="none" strike="noStrike">
                          <a:effectLst/>
                        </a:rPr>
                        <a:t>30</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l" fontAlgn="ctr"/>
                      <a:r>
                        <a:rPr lang="es-PE" sz="800" u="none" strike="noStrike">
                          <a:effectLst/>
                        </a:rPr>
                        <a:t> </a:t>
                      </a:r>
                      <a:endParaRPr lang="es-PE" sz="800" b="0" i="0" u="none" strike="noStrike">
                        <a:solidFill>
                          <a:srgbClr val="000000"/>
                        </a:solidFill>
                        <a:effectLst/>
                        <a:latin typeface="Baskerville Old Face" panose="02020602080505020303" pitchFamily="18" charset="0"/>
                      </a:endParaRPr>
                    </a:p>
                  </a:txBody>
                  <a:tcPr marL="2540" marR="2540" marT="2540" marB="0" anchor="ctr"/>
                </a:tc>
                <a:tc>
                  <a:txBody>
                    <a:bodyPr/>
                    <a:lstStyle/>
                    <a:p>
                      <a:pPr algn="l" fontAlgn="ctr"/>
                      <a:r>
                        <a:rPr lang="es-PE" sz="800" u="none" strike="noStrike">
                          <a:effectLst/>
                        </a:rPr>
                        <a:t>Taller de Fortalecimiento de Planes Operativos - RSU, por la DGRS</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0</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0</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dirty="0">
                          <a:effectLst/>
                        </a:rPr>
                        <a:t>---------</a:t>
                      </a:r>
                      <a:endParaRPr lang="es-PE" sz="800" b="0" i="0" u="none" strike="noStrike" dirty="0">
                        <a:solidFill>
                          <a:srgbClr val="000000"/>
                        </a:solidFill>
                        <a:effectLst/>
                        <a:latin typeface="Calibri" panose="020F0502020204030204" pitchFamily="34" charset="0"/>
                      </a:endParaRPr>
                    </a:p>
                  </a:txBody>
                  <a:tcPr marL="2540" marR="2540" marT="2540" marB="0" anchor="ctr"/>
                </a:tc>
              </a:tr>
              <a:tr h="219641">
                <a:tc vMerge="1">
                  <a:txBody>
                    <a:bodyPr/>
                    <a:lstStyle/>
                    <a:p>
                      <a:endParaRPr lang="es-PE"/>
                    </a:p>
                  </a:txBody>
                  <a:tcPr/>
                </a:tc>
                <a:tc>
                  <a:txBody>
                    <a:bodyPr/>
                    <a:lstStyle/>
                    <a:p>
                      <a:pPr algn="ctr" fontAlgn="ctr"/>
                      <a:r>
                        <a:rPr lang="es-PE" sz="800" u="none" strike="noStrike">
                          <a:effectLst/>
                        </a:rPr>
                        <a:t>12</a:t>
                      </a:r>
                      <a:endParaRPr lang="es-PE" sz="800" b="0" i="0" u="none" strike="noStrike">
                        <a:solidFill>
                          <a:srgbClr val="000000"/>
                        </a:solidFill>
                        <a:effectLst/>
                        <a:latin typeface="Cambria" panose="02040503050406030204" pitchFamily="18" charset="0"/>
                      </a:endParaRPr>
                    </a:p>
                  </a:txBody>
                  <a:tcPr marL="2540" marR="2540" marT="2540" marB="0" anchor="ctr"/>
                </a:tc>
                <a:tc rowSpan="2">
                  <a:txBody>
                    <a:bodyPr/>
                    <a:lstStyle/>
                    <a:p>
                      <a:pPr algn="l" fontAlgn="ctr"/>
                      <a:r>
                        <a:rPr lang="es-PE" sz="800" u="none" strike="noStrike">
                          <a:effectLst/>
                        </a:rPr>
                        <a:t>Julio</a:t>
                      </a:r>
                      <a:endParaRPr lang="es-PE" sz="800" b="0" i="0" u="none" strike="noStrike">
                        <a:solidFill>
                          <a:srgbClr val="000000"/>
                        </a:solidFill>
                        <a:effectLst/>
                        <a:latin typeface="Baskerville Old Face" panose="02020602080505020303" pitchFamily="18" charset="0"/>
                      </a:endParaRPr>
                    </a:p>
                  </a:txBody>
                  <a:tcPr marL="2540" marR="2540" marT="2540" marB="0" anchor="ctr"/>
                </a:tc>
                <a:tc>
                  <a:txBody>
                    <a:bodyPr/>
                    <a:lstStyle/>
                    <a:p>
                      <a:pPr algn="l" fontAlgn="ctr"/>
                      <a:r>
                        <a:rPr lang="es-PE" sz="800" u="none" strike="noStrike">
                          <a:effectLst/>
                        </a:rPr>
                        <a:t>Elecciones Municipales en Lima Metropolitana, balance y perspectivas</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0</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1</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dirty="0">
                          <a:effectLst/>
                        </a:rPr>
                        <a:t>---------</a:t>
                      </a:r>
                      <a:endParaRPr lang="es-PE" sz="800" b="0" i="0" u="none" strike="noStrike" dirty="0">
                        <a:solidFill>
                          <a:srgbClr val="000000"/>
                        </a:solidFill>
                        <a:effectLst/>
                        <a:latin typeface="Calibri" panose="020F0502020204030204" pitchFamily="34" charset="0"/>
                      </a:endParaRPr>
                    </a:p>
                  </a:txBody>
                  <a:tcPr marL="2540" marR="2540" marT="2540" marB="0" anchor="ctr"/>
                </a:tc>
              </a:tr>
              <a:tr h="219641">
                <a:tc vMerge="1">
                  <a:txBody>
                    <a:bodyPr/>
                    <a:lstStyle/>
                    <a:p>
                      <a:endParaRPr lang="es-PE"/>
                    </a:p>
                  </a:txBody>
                  <a:tcPr/>
                </a:tc>
                <a:tc>
                  <a:txBody>
                    <a:bodyPr/>
                    <a:lstStyle/>
                    <a:p>
                      <a:pPr algn="ctr" fontAlgn="ctr"/>
                      <a:r>
                        <a:rPr lang="es-PE" sz="800" u="none" strike="noStrike">
                          <a:effectLst/>
                        </a:rPr>
                        <a:t>15</a:t>
                      </a:r>
                      <a:endParaRPr lang="es-PE" sz="800" b="0" i="0" u="none" strike="noStrike">
                        <a:solidFill>
                          <a:srgbClr val="000000"/>
                        </a:solidFill>
                        <a:effectLst/>
                        <a:latin typeface="Cambria" panose="02040503050406030204" pitchFamily="18" charset="0"/>
                      </a:endParaRPr>
                    </a:p>
                  </a:txBody>
                  <a:tcPr marL="2540" marR="2540" marT="2540" marB="0" anchor="ctr"/>
                </a:tc>
                <a:tc vMerge="1">
                  <a:txBody>
                    <a:bodyPr/>
                    <a:lstStyle/>
                    <a:p>
                      <a:endParaRPr lang="es-PE"/>
                    </a:p>
                  </a:txBody>
                  <a:tcPr/>
                </a:tc>
                <a:tc>
                  <a:txBody>
                    <a:bodyPr/>
                    <a:lstStyle/>
                    <a:p>
                      <a:pPr algn="l" fontAlgn="ctr"/>
                      <a:r>
                        <a:rPr lang="es-PE" sz="800" u="none" strike="noStrike">
                          <a:effectLst/>
                        </a:rPr>
                        <a:t>El Rol del Derecho en la Sociedad Peruana</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0</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2</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dirty="0">
                          <a:effectLst/>
                        </a:rPr>
                        <a:t>---------</a:t>
                      </a:r>
                      <a:endParaRPr lang="es-PE" sz="800" b="0" i="0" u="none" strike="noStrike" dirty="0">
                        <a:solidFill>
                          <a:srgbClr val="000000"/>
                        </a:solidFill>
                        <a:effectLst/>
                        <a:latin typeface="Calibri" panose="020F0502020204030204" pitchFamily="34" charset="0"/>
                      </a:endParaRPr>
                    </a:p>
                  </a:txBody>
                  <a:tcPr marL="2540" marR="2540" marT="2540" marB="0" anchor="ctr"/>
                </a:tc>
              </a:tr>
              <a:tr h="328329">
                <a:tc vMerge="1">
                  <a:txBody>
                    <a:bodyPr/>
                    <a:lstStyle/>
                    <a:p>
                      <a:endParaRPr lang="es-PE"/>
                    </a:p>
                  </a:txBody>
                  <a:tcPr/>
                </a:tc>
                <a:tc>
                  <a:txBody>
                    <a:bodyPr/>
                    <a:lstStyle/>
                    <a:p>
                      <a:pPr algn="ctr" fontAlgn="ctr"/>
                      <a:r>
                        <a:rPr lang="es-PE" sz="800" u="none" strike="noStrike">
                          <a:effectLst/>
                        </a:rPr>
                        <a:t>6</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l" fontAlgn="ctr"/>
                      <a:r>
                        <a:rPr lang="es-PE" sz="800" u="none" strike="noStrike">
                          <a:effectLst/>
                        </a:rPr>
                        <a:t>Agosto</a:t>
                      </a:r>
                      <a:endParaRPr lang="es-PE" sz="800" b="0" i="0" u="none" strike="noStrike">
                        <a:solidFill>
                          <a:srgbClr val="000000"/>
                        </a:solidFill>
                        <a:effectLst/>
                        <a:latin typeface="Baskerville Old Face" panose="02020602080505020303" pitchFamily="18" charset="0"/>
                      </a:endParaRPr>
                    </a:p>
                  </a:txBody>
                  <a:tcPr marL="2540" marR="2540" marT="2540" marB="0" anchor="ctr"/>
                </a:tc>
                <a:tc>
                  <a:txBody>
                    <a:bodyPr/>
                    <a:lstStyle/>
                    <a:p>
                      <a:pPr algn="l" fontAlgn="ctr"/>
                      <a:r>
                        <a:rPr lang="es-PE" sz="800" u="none" strike="noStrike">
                          <a:effectLst/>
                        </a:rPr>
                        <a:t>Curso de Capacitación de Derecho Penal y Procesal Penal (Ministerio de Transportes y Comunicaciones)</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6</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6</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r" fontAlgn="ctr"/>
                      <a:r>
                        <a:rPr lang="es-PE" sz="800" u="none" strike="noStrike" dirty="0">
                          <a:effectLst/>
                        </a:rPr>
                        <a:t>S/1,440.00</a:t>
                      </a:r>
                      <a:endParaRPr lang="es-PE" sz="800" b="0" i="0" u="none" strike="noStrike" dirty="0">
                        <a:solidFill>
                          <a:srgbClr val="000000"/>
                        </a:solidFill>
                        <a:effectLst/>
                        <a:latin typeface="Calibri" panose="020F0502020204030204" pitchFamily="34" charset="0"/>
                      </a:endParaRPr>
                    </a:p>
                  </a:txBody>
                  <a:tcPr marL="2540" marR="2540" marT="2540" marB="0" anchor="ctr"/>
                </a:tc>
              </a:tr>
              <a:tr h="328329">
                <a:tc vMerge="1">
                  <a:txBody>
                    <a:bodyPr/>
                    <a:lstStyle/>
                    <a:p>
                      <a:endParaRPr lang="es-PE"/>
                    </a:p>
                  </a:txBody>
                  <a:tcPr/>
                </a:tc>
                <a:tc>
                  <a:txBody>
                    <a:bodyPr/>
                    <a:lstStyle/>
                    <a:p>
                      <a:pPr algn="ctr" fontAlgn="ctr"/>
                      <a:r>
                        <a:rPr lang="es-PE" sz="800" u="none" strike="noStrike">
                          <a:effectLst/>
                        </a:rPr>
                        <a:t>8</a:t>
                      </a:r>
                      <a:endParaRPr lang="es-PE" sz="800" b="0" i="0" u="none" strike="noStrike">
                        <a:solidFill>
                          <a:srgbClr val="000000"/>
                        </a:solidFill>
                        <a:effectLst/>
                        <a:latin typeface="Cambria" panose="02040503050406030204" pitchFamily="18" charset="0"/>
                      </a:endParaRPr>
                    </a:p>
                  </a:txBody>
                  <a:tcPr marL="2540" marR="2540" marT="2540" marB="0" anchor="ctr"/>
                </a:tc>
                <a:tc rowSpan="2">
                  <a:txBody>
                    <a:bodyPr/>
                    <a:lstStyle/>
                    <a:p>
                      <a:pPr algn="l" fontAlgn="ctr"/>
                      <a:r>
                        <a:rPr lang="es-PE" sz="800" u="none" strike="noStrike">
                          <a:effectLst/>
                        </a:rPr>
                        <a:t>Setiembre</a:t>
                      </a:r>
                      <a:endParaRPr lang="es-PE" sz="800" b="0" i="0" u="none" strike="noStrike">
                        <a:solidFill>
                          <a:srgbClr val="000000"/>
                        </a:solidFill>
                        <a:effectLst/>
                        <a:latin typeface="Baskerville Old Face" panose="02020602080505020303" pitchFamily="18" charset="0"/>
                      </a:endParaRPr>
                    </a:p>
                  </a:txBody>
                  <a:tcPr marL="2540" marR="2540" marT="2540" marB="0" anchor="ctr"/>
                </a:tc>
                <a:tc>
                  <a:txBody>
                    <a:bodyPr/>
                    <a:lstStyle/>
                    <a:p>
                      <a:pPr algn="l" fontAlgn="ctr"/>
                      <a:r>
                        <a:rPr lang="es-PE" sz="800" u="none" strike="noStrike">
                          <a:effectLst/>
                        </a:rPr>
                        <a:t>Curso de Capacitación de Diseño de Fideicomiso y Titulación de Activos (MVCS)</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8</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8</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r" fontAlgn="ctr"/>
                      <a:r>
                        <a:rPr lang="es-PE" sz="800" u="none" strike="noStrike" dirty="0">
                          <a:effectLst/>
                        </a:rPr>
                        <a:t>S/2,016.90</a:t>
                      </a:r>
                      <a:endParaRPr lang="es-PE" sz="800" b="0" i="0" u="none" strike="noStrike" dirty="0">
                        <a:solidFill>
                          <a:srgbClr val="000000"/>
                        </a:solidFill>
                        <a:effectLst/>
                        <a:latin typeface="Calibri" panose="020F0502020204030204" pitchFamily="34" charset="0"/>
                      </a:endParaRPr>
                    </a:p>
                  </a:txBody>
                  <a:tcPr marL="2540" marR="2540" marT="2540" marB="0" anchor="ctr"/>
                </a:tc>
              </a:tr>
              <a:tr h="328329">
                <a:tc vMerge="1">
                  <a:txBody>
                    <a:bodyPr/>
                    <a:lstStyle/>
                    <a:p>
                      <a:endParaRPr lang="es-PE"/>
                    </a:p>
                  </a:txBody>
                  <a:tcPr/>
                </a:tc>
                <a:tc>
                  <a:txBody>
                    <a:bodyPr/>
                    <a:lstStyle/>
                    <a:p>
                      <a:pPr algn="ctr" fontAlgn="ctr"/>
                      <a:r>
                        <a:rPr lang="es-PE" sz="800" u="none" strike="noStrike">
                          <a:effectLst/>
                        </a:rPr>
                        <a:t>96</a:t>
                      </a:r>
                      <a:endParaRPr lang="es-PE" sz="800" b="0" i="0" u="none" strike="noStrike">
                        <a:solidFill>
                          <a:srgbClr val="000000"/>
                        </a:solidFill>
                        <a:effectLst/>
                        <a:latin typeface="Cambria" panose="02040503050406030204" pitchFamily="18" charset="0"/>
                      </a:endParaRPr>
                    </a:p>
                  </a:txBody>
                  <a:tcPr marL="2540" marR="2540" marT="2540" marB="0" anchor="ctr"/>
                </a:tc>
                <a:tc vMerge="1">
                  <a:txBody>
                    <a:bodyPr/>
                    <a:lstStyle/>
                    <a:p>
                      <a:endParaRPr lang="es-PE"/>
                    </a:p>
                  </a:txBody>
                  <a:tcPr/>
                </a:tc>
                <a:tc>
                  <a:txBody>
                    <a:bodyPr/>
                    <a:lstStyle/>
                    <a:p>
                      <a:pPr algn="l" fontAlgn="ctr"/>
                      <a:r>
                        <a:rPr lang="es-PE" sz="800" u="none" strike="noStrike">
                          <a:effectLst/>
                        </a:rPr>
                        <a:t>I Curso de capacitación docente "Didactica Universitaria para la calidad Académica (teorico-practico)</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0</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96</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dirty="0">
                          <a:effectLst/>
                        </a:rPr>
                        <a:t>---------</a:t>
                      </a:r>
                      <a:endParaRPr lang="es-PE" sz="800" b="0" i="0" u="none" strike="noStrike" dirty="0">
                        <a:solidFill>
                          <a:srgbClr val="000000"/>
                        </a:solidFill>
                        <a:effectLst/>
                        <a:latin typeface="Calibri" panose="020F0502020204030204" pitchFamily="34" charset="0"/>
                      </a:endParaRPr>
                    </a:p>
                  </a:txBody>
                  <a:tcPr marL="2540" marR="2540" marT="2540" marB="0" anchor="ctr"/>
                </a:tc>
              </a:tr>
              <a:tr h="328329">
                <a:tc vMerge="1">
                  <a:txBody>
                    <a:bodyPr/>
                    <a:lstStyle/>
                    <a:p>
                      <a:endParaRPr lang="es-PE"/>
                    </a:p>
                  </a:txBody>
                  <a:tcPr/>
                </a:tc>
                <a:tc>
                  <a:txBody>
                    <a:bodyPr/>
                    <a:lstStyle/>
                    <a:p>
                      <a:pPr algn="ctr" fontAlgn="ctr"/>
                      <a:r>
                        <a:rPr lang="es-PE" sz="800" u="none" strike="noStrike">
                          <a:effectLst/>
                        </a:rPr>
                        <a:t>363</a:t>
                      </a:r>
                      <a:endParaRPr lang="es-PE" sz="800" b="0" i="0" u="none" strike="noStrike">
                        <a:solidFill>
                          <a:srgbClr val="000000"/>
                        </a:solidFill>
                        <a:effectLst/>
                        <a:latin typeface="Cambria" panose="02040503050406030204" pitchFamily="18" charset="0"/>
                      </a:endParaRPr>
                    </a:p>
                  </a:txBody>
                  <a:tcPr marL="2540" marR="2540" marT="2540" marB="0" anchor="ctr"/>
                </a:tc>
                <a:tc rowSpan="7">
                  <a:txBody>
                    <a:bodyPr/>
                    <a:lstStyle/>
                    <a:p>
                      <a:pPr algn="l" fontAlgn="ctr"/>
                      <a:r>
                        <a:rPr lang="es-PE" sz="800" u="none" strike="noStrike">
                          <a:effectLst/>
                        </a:rPr>
                        <a:t>Octubre</a:t>
                      </a:r>
                      <a:endParaRPr lang="es-PE" sz="800" b="0" i="0" u="none" strike="noStrike">
                        <a:solidFill>
                          <a:srgbClr val="000000"/>
                        </a:solidFill>
                        <a:effectLst/>
                        <a:latin typeface="Baskerville Old Face" panose="02020602080505020303" pitchFamily="18" charset="0"/>
                      </a:endParaRPr>
                    </a:p>
                  </a:txBody>
                  <a:tcPr marL="2540" marR="2540" marT="2540" marB="0" anchor="ctr"/>
                </a:tc>
                <a:tc>
                  <a:txBody>
                    <a:bodyPr/>
                    <a:lstStyle/>
                    <a:p>
                      <a:pPr algn="l" fontAlgn="ctr"/>
                      <a:r>
                        <a:rPr lang="es-PE" sz="800" u="none" strike="noStrike">
                          <a:effectLst/>
                        </a:rPr>
                        <a:t>XV Congreso Nacional de Derecho Penal y Criminología y II Congreso Internacional de Derecho Penal.</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363</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363</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r" fontAlgn="ctr"/>
                      <a:r>
                        <a:rPr lang="es-PE" sz="800" u="none" strike="noStrike" dirty="0">
                          <a:effectLst/>
                        </a:rPr>
                        <a:t>S/13,742.90</a:t>
                      </a:r>
                      <a:endParaRPr lang="es-PE" sz="800" b="0" i="0" u="none" strike="noStrike" dirty="0">
                        <a:solidFill>
                          <a:srgbClr val="000000"/>
                        </a:solidFill>
                        <a:effectLst/>
                        <a:latin typeface="Calibri" panose="020F0502020204030204" pitchFamily="34" charset="0"/>
                      </a:endParaRPr>
                    </a:p>
                  </a:txBody>
                  <a:tcPr marL="2540" marR="2540" marT="2540" marB="0" anchor="ctr"/>
                </a:tc>
              </a:tr>
              <a:tr h="328329">
                <a:tc vMerge="1">
                  <a:txBody>
                    <a:bodyPr/>
                    <a:lstStyle/>
                    <a:p>
                      <a:endParaRPr lang="es-PE"/>
                    </a:p>
                  </a:txBody>
                  <a:tcPr/>
                </a:tc>
                <a:tc>
                  <a:txBody>
                    <a:bodyPr/>
                    <a:lstStyle/>
                    <a:p>
                      <a:pPr algn="ctr" fontAlgn="ctr"/>
                      <a:r>
                        <a:rPr lang="es-PE" sz="800" u="none" strike="noStrike">
                          <a:effectLst/>
                        </a:rPr>
                        <a:t>51</a:t>
                      </a:r>
                      <a:endParaRPr lang="es-PE" sz="800" b="0" i="0" u="none" strike="noStrike">
                        <a:solidFill>
                          <a:srgbClr val="000000"/>
                        </a:solidFill>
                        <a:effectLst/>
                        <a:latin typeface="Cambria" panose="02040503050406030204" pitchFamily="18" charset="0"/>
                      </a:endParaRPr>
                    </a:p>
                  </a:txBody>
                  <a:tcPr marL="2540" marR="2540" marT="2540" marB="0" anchor="ctr"/>
                </a:tc>
                <a:tc vMerge="1">
                  <a:txBody>
                    <a:bodyPr/>
                    <a:lstStyle/>
                    <a:p>
                      <a:endParaRPr lang="es-PE"/>
                    </a:p>
                  </a:txBody>
                  <a:tcPr/>
                </a:tc>
                <a:tc>
                  <a:txBody>
                    <a:bodyPr/>
                    <a:lstStyle/>
                    <a:p>
                      <a:pPr algn="l" fontAlgn="ctr"/>
                      <a:r>
                        <a:rPr lang="es-PE" sz="800" u="none" strike="noStrike">
                          <a:effectLst/>
                        </a:rPr>
                        <a:t>Curso de Capacitación de Redacción de documentos, para el personal del ORL-INPE</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51</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51</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r" fontAlgn="ctr"/>
                      <a:r>
                        <a:rPr lang="es-PE" sz="800" u="none" strike="noStrike" dirty="0">
                          <a:effectLst/>
                        </a:rPr>
                        <a:t>S/2,850.00</a:t>
                      </a:r>
                      <a:endParaRPr lang="es-PE" sz="800" b="0" i="0" u="none" strike="noStrike" dirty="0">
                        <a:solidFill>
                          <a:srgbClr val="000000"/>
                        </a:solidFill>
                        <a:effectLst/>
                        <a:latin typeface="Calibri" panose="020F0502020204030204" pitchFamily="34" charset="0"/>
                      </a:endParaRPr>
                    </a:p>
                  </a:txBody>
                  <a:tcPr marL="2540" marR="2540" marT="2540" marB="0" anchor="ctr"/>
                </a:tc>
              </a:tr>
              <a:tr h="328329">
                <a:tc vMerge="1">
                  <a:txBody>
                    <a:bodyPr/>
                    <a:lstStyle/>
                    <a:p>
                      <a:endParaRPr lang="es-PE"/>
                    </a:p>
                  </a:txBody>
                  <a:tcPr/>
                </a:tc>
                <a:tc>
                  <a:txBody>
                    <a:bodyPr/>
                    <a:lstStyle/>
                    <a:p>
                      <a:pPr algn="ctr" fontAlgn="ctr"/>
                      <a:r>
                        <a:rPr lang="es-PE" sz="800" u="none" strike="noStrike">
                          <a:effectLst/>
                        </a:rPr>
                        <a:t>132</a:t>
                      </a:r>
                      <a:endParaRPr lang="es-PE" sz="800" b="0" i="0" u="none" strike="noStrike">
                        <a:solidFill>
                          <a:srgbClr val="000000"/>
                        </a:solidFill>
                        <a:effectLst/>
                        <a:latin typeface="Cambria" panose="02040503050406030204" pitchFamily="18" charset="0"/>
                      </a:endParaRPr>
                    </a:p>
                  </a:txBody>
                  <a:tcPr marL="2540" marR="2540" marT="2540" marB="0" anchor="ctr"/>
                </a:tc>
                <a:tc vMerge="1">
                  <a:txBody>
                    <a:bodyPr/>
                    <a:lstStyle/>
                    <a:p>
                      <a:endParaRPr lang="es-PE"/>
                    </a:p>
                  </a:txBody>
                  <a:tcPr/>
                </a:tc>
                <a:tc>
                  <a:txBody>
                    <a:bodyPr/>
                    <a:lstStyle/>
                    <a:p>
                      <a:pPr algn="l" fontAlgn="ctr"/>
                      <a:r>
                        <a:rPr lang="es-PE" sz="800" u="none" strike="noStrike">
                          <a:effectLst/>
                        </a:rPr>
                        <a:t>Curso de capacitación de Procedimiento Administrativo Sancionador, ORL-INPE</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132</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132</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r" fontAlgn="ctr"/>
                      <a:r>
                        <a:rPr lang="es-PE" sz="800" u="none" strike="noStrike" dirty="0">
                          <a:effectLst/>
                        </a:rPr>
                        <a:t>S/2,880.00</a:t>
                      </a:r>
                      <a:endParaRPr lang="es-PE" sz="800" b="0" i="0" u="none" strike="noStrike" dirty="0">
                        <a:solidFill>
                          <a:srgbClr val="000000"/>
                        </a:solidFill>
                        <a:effectLst/>
                        <a:latin typeface="Calibri" panose="020F0502020204030204" pitchFamily="34" charset="0"/>
                      </a:endParaRPr>
                    </a:p>
                  </a:txBody>
                  <a:tcPr marL="2540" marR="2540" marT="2540" marB="0" anchor="ctr"/>
                </a:tc>
              </a:tr>
              <a:tr h="328329">
                <a:tc vMerge="1">
                  <a:txBody>
                    <a:bodyPr/>
                    <a:lstStyle/>
                    <a:p>
                      <a:endParaRPr lang="es-PE"/>
                    </a:p>
                  </a:txBody>
                  <a:tcPr/>
                </a:tc>
                <a:tc>
                  <a:txBody>
                    <a:bodyPr/>
                    <a:lstStyle/>
                    <a:p>
                      <a:pPr algn="ctr" fontAlgn="ctr"/>
                      <a:r>
                        <a:rPr lang="es-PE" sz="800" u="none" strike="noStrike">
                          <a:effectLst/>
                        </a:rPr>
                        <a:t>122</a:t>
                      </a:r>
                      <a:endParaRPr lang="es-PE" sz="800" b="0" i="0" u="none" strike="noStrike">
                        <a:solidFill>
                          <a:srgbClr val="000000"/>
                        </a:solidFill>
                        <a:effectLst/>
                        <a:latin typeface="Cambria" panose="02040503050406030204" pitchFamily="18" charset="0"/>
                      </a:endParaRPr>
                    </a:p>
                  </a:txBody>
                  <a:tcPr marL="2540" marR="2540" marT="2540" marB="0" anchor="ctr"/>
                </a:tc>
                <a:tc vMerge="1">
                  <a:txBody>
                    <a:bodyPr/>
                    <a:lstStyle/>
                    <a:p>
                      <a:endParaRPr lang="es-PE"/>
                    </a:p>
                  </a:txBody>
                  <a:tcPr/>
                </a:tc>
                <a:tc>
                  <a:txBody>
                    <a:bodyPr/>
                    <a:lstStyle/>
                    <a:p>
                      <a:pPr algn="l" fontAlgn="ctr"/>
                      <a:r>
                        <a:rPr lang="es-PE" sz="800" u="none" strike="noStrike">
                          <a:effectLst/>
                        </a:rPr>
                        <a:t>II Curso de capacitación docente "Reforzamiento de silabo por competencias (teorico-practico)</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0</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122</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dirty="0">
                          <a:effectLst/>
                        </a:rPr>
                        <a:t>---------</a:t>
                      </a:r>
                      <a:endParaRPr lang="es-PE" sz="800" b="0" i="0" u="none" strike="noStrike" dirty="0">
                        <a:solidFill>
                          <a:srgbClr val="000000"/>
                        </a:solidFill>
                        <a:effectLst/>
                        <a:latin typeface="Calibri" panose="020F0502020204030204" pitchFamily="34" charset="0"/>
                      </a:endParaRPr>
                    </a:p>
                  </a:txBody>
                  <a:tcPr marL="2540" marR="2540" marT="2540" marB="0" anchor="ctr"/>
                </a:tc>
              </a:tr>
              <a:tr h="328329">
                <a:tc vMerge="1">
                  <a:txBody>
                    <a:bodyPr/>
                    <a:lstStyle/>
                    <a:p>
                      <a:endParaRPr lang="es-PE"/>
                    </a:p>
                  </a:txBody>
                  <a:tcPr/>
                </a:tc>
                <a:tc>
                  <a:txBody>
                    <a:bodyPr/>
                    <a:lstStyle/>
                    <a:p>
                      <a:pPr algn="ctr" fontAlgn="ctr"/>
                      <a:r>
                        <a:rPr lang="es-PE" sz="800" u="none" strike="noStrike">
                          <a:effectLst/>
                        </a:rPr>
                        <a:t>36</a:t>
                      </a:r>
                      <a:endParaRPr lang="es-PE" sz="800" b="0" i="0" u="none" strike="noStrike">
                        <a:solidFill>
                          <a:srgbClr val="000000"/>
                        </a:solidFill>
                        <a:effectLst/>
                        <a:latin typeface="Cambria" panose="02040503050406030204" pitchFamily="18" charset="0"/>
                      </a:endParaRPr>
                    </a:p>
                  </a:txBody>
                  <a:tcPr marL="2540" marR="2540" marT="2540" marB="0" anchor="ctr"/>
                </a:tc>
                <a:tc vMerge="1">
                  <a:txBody>
                    <a:bodyPr/>
                    <a:lstStyle/>
                    <a:p>
                      <a:endParaRPr lang="es-PE"/>
                    </a:p>
                  </a:txBody>
                  <a:tcPr/>
                </a:tc>
                <a:tc>
                  <a:txBody>
                    <a:bodyPr/>
                    <a:lstStyle/>
                    <a:p>
                      <a:pPr algn="l" fontAlgn="ctr"/>
                      <a:r>
                        <a:rPr lang="es-PE" sz="800" u="none" strike="noStrike">
                          <a:effectLst/>
                        </a:rPr>
                        <a:t>Curso de capacitación de Procedimiento Administrativo y Penitenciario, ORL-INPE</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36</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36</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r" fontAlgn="ctr"/>
                      <a:r>
                        <a:rPr lang="es-PE" sz="800" u="none" strike="noStrike" dirty="0">
                          <a:effectLst/>
                        </a:rPr>
                        <a:t>S/2,950.00</a:t>
                      </a:r>
                      <a:endParaRPr lang="es-PE" sz="800" b="0" i="0" u="none" strike="noStrike" dirty="0">
                        <a:solidFill>
                          <a:srgbClr val="000000"/>
                        </a:solidFill>
                        <a:effectLst/>
                        <a:latin typeface="Calibri" panose="020F0502020204030204" pitchFamily="34" charset="0"/>
                      </a:endParaRPr>
                    </a:p>
                  </a:txBody>
                  <a:tcPr marL="2540" marR="2540" marT="2540" marB="0" anchor="ctr"/>
                </a:tc>
              </a:tr>
              <a:tr h="328329">
                <a:tc vMerge="1">
                  <a:txBody>
                    <a:bodyPr/>
                    <a:lstStyle/>
                    <a:p>
                      <a:endParaRPr lang="es-PE"/>
                    </a:p>
                  </a:txBody>
                  <a:tcPr/>
                </a:tc>
                <a:tc>
                  <a:txBody>
                    <a:bodyPr/>
                    <a:lstStyle/>
                    <a:p>
                      <a:pPr algn="ctr" fontAlgn="ctr"/>
                      <a:r>
                        <a:rPr lang="es-PE" sz="800" u="none" strike="noStrike">
                          <a:effectLst/>
                        </a:rPr>
                        <a:t>21</a:t>
                      </a:r>
                      <a:endParaRPr lang="es-PE" sz="800" b="0" i="0" u="none" strike="noStrike">
                        <a:solidFill>
                          <a:srgbClr val="000000"/>
                        </a:solidFill>
                        <a:effectLst/>
                        <a:latin typeface="Cambria" panose="02040503050406030204" pitchFamily="18" charset="0"/>
                      </a:endParaRPr>
                    </a:p>
                  </a:txBody>
                  <a:tcPr marL="2540" marR="2540" marT="2540" marB="0" anchor="ctr"/>
                </a:tc>
                <a:tc vMerge="1">
                  <a:txBody>
                    <a:bodyPr/>
                    <a:lstStyle/>
                    <a:p>
                      <a:endParaRPr lang="es-PE"/>
                    </a:p>
                  </a:txBody>
                  <a:tcPr/>
                </a:tc>
                <a:tc>
                  <a:txBody>
                    <a:bodyPr/>
                    <a:lstStyle/>
                    <a:p>
                      <a:pPr algn="l" fontAlgn="ctr"/>
                      <a:r>
                        <a:rPr lang="es-PE" sz="800" u="none" strike="noStrike">
                          <a:effectLst/>
                        </a:rPr>
                        <a:t>Curso de Actualización y Preparación para Optar el Título de Abogado 2018-2 (práctica)</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21</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0</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r" fontAlgn="ctr"/>
                      <a:r>
                        <a:rPr lang="es-PE" sz="800" u="none" strike="noStrike" dirty="0">
                          <a:effectLst/>
                        </a:rPr>
                        <a:t>S/9,833.20</a:t>
                      </a:r>
                      <a:endParaRPr lang="es-PE" sz="800" b="0" i="0" u="none" strike="noStrike" dirty="0">
                        <a:solidFill>
                          <a:srgbClr val="000000"/>
                        </a:solidFill>
                        <a:effectLst/>
                        <a:latin typeface="Calibri" panose="020F0502020204030204" pitchFamily="34" charset="0"/>
                      </a:endParaRPr>
                    </a:p>
                  </a:txBody>
                  <a:tcPr marL="2540" marR="2540" marT="2540" marB="0" anchor="ctr"/>
                </a:tc>
              </a:tr>
              <a:tr h="117155">
                <a:tc vMerge="1">
                  <a:txBody>
                    <a:bodyPr/>
                    <a:lstStyle/>
                    <a:p>
                      <a:endParaRPr lang="es-PE"/>
                    </a:p>
                  </a:txBody>
                  <a:tcPr/>
                </a:tc>
                <a:tc>
                  <a:txBody>
                    <a:bodyPr/>
                    <a:lstStyle/>
                    <a:p>
                      <a:pPr algn="ctr" fontAlgn="ctr"/>
                      <a:r>
                        <a:rPr lang="es-PE" sz="800" u="none" strike="noStrike">
                          <a:effectLst/>
                        </a:rPr>
                        <a:t>121</a:t>
                      </a:r>
                      <a:endParaRPr lang="es-PE" sz="800" b="0" i="0" u="none" strike="noStrike">
                        <a:solidFill>
                          <a:srgbClr val="000000"/>
                        </a:solidFill>
                        <a:effectLst/>
                        <a:latin typeface="Cambria" panose="02040503050406030204" pitchFamily="18" charset="0"/>
                      </a:endParaRPr>
                    </a:p>
                  </a:txBody>
                  <a:tcPr marL="2540" marR="2540" marT="2540" marB="0" anchor="ctr"/>
                </a:tc>
                <a:tc vMerge="1">
                  <a:txBody>
                    <a:bodyPr/>
                    <a:lstStyle/>
                    <a:p>
                      <a:endParaRPr lang="es-PE"/>
                    </a:p>
                  </a:txBody>
                  <a:tcPr/>
                </a:tc>
                <a:tc>
                  <a:txBody>
                    <a:bodyPr/>
                    <a:lstStyle/>
                    <a:p>
                      <a:pPr algn="l" fontAlgn="ctr"/>
                      <a:r>
                        <a:rPr lang="es-PE" sz="800" u="none" strike="noStrike">
                          <a:effectLst/>
                        </a:rPr>
                        <a:t>Taller José León Barandiarán</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0</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121</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dirty="0">
                          <a:effectLst/>
                        </a:rPr>
                        <a:t>---------</a:t>
                      </a:r>
                      <a:endParaRPr lang="es-PE" sz="800" b="0" i="0" u="none" strike="noStrike" dirty="0">
                        <a:solidFill>
                          <a:srgbClr val="000000"/>
                        </a:solidFill>
                        <a:effectLst/>
                        <a:latin typeface="Calibri" panose="020F0502020204030204" pitchFamily="34" charset="0"/>
                      </a:endParaRPr>
                    </a:p>
                  </a:txBody>
                  <a:tcPr marL="2540" marR="2540" marT="2540" marB="0" anchor="ctr"/>
                </a:tc>
              </a:tr>
              <a:tr h="230761">
                <a:tc vMerge="1">
                  <a:txBody>
                    <a:bodyPr/>
                    <a:lstStyle/>
                    <a:p>
                      <a:endParaRPr lang="es-PE"/>
                    </a:p>
                  </a:txBody>
                  <a:tcPr/>
                </a:tc>
                <a:tc>
                  <a:txBody>
                    <a:bodyPr/>
                    <a:lstStyle/>
                    <a:p>
                      <a:pPr algn="ctr" fontAlgn="ctr"/>
                      <a:r>
                        <a:rPr lang="es-PE" sz="800" u="none" strike="noStrike">
                          <a:effectLst/>
                        </a:rPr>
                        <a:t>19</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l" fontAlgn="ctr"/>
                      <a:r>
                        <a:rPr lang="es-PE" sz="800" u="none" strike="noStrike">
                          <a:effectLst/>
                        </a:rPr>
                        <a:t>Noviembre</a:t>
                      </a:r>
                      <a:endParaRPr lang="es-PE" sz="800" b="0" i="0" u="none" strike="noStrike">
                        <a:solidFill>
                          <a:srgbClr val="000000"/>
                        </a:solidFill>
                        <a:effectLst/>
                        <a:latin typeface="Baskerville Old Face" panose="02020602080505020303" pitchFamily="18" charset="0"/>
                      </a:endParaRPr>
                    </a:p>
                  </a:txBody>
                  <a:tcPr marL="2540" marR="2540" marT="2540" marB="0" anchor="ctr"/>
                </a:tc>
                <a:tc>
                  <a:txBody>
                    <a:bodyPr/>
                    <a:lstStyle/>
                    <a:p>
                      <a:pPr algn="l" fontAlgn="ctr"/>
                      <a:r>
                        <a:rPr lang="es-PE" sz="800" u="none" strike="noStrike">
                          <a:effectLst/>
                        </a:rPr>
                        <a:t>Conferencia: La Responsabilidad Social Empresarial en las personas juridicas</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0</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0</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dirty="0">
                          <a:effectLst/>
                        </a:rPr>
                        <a:t>---------</a:t>
                      </a:r>
                      <a:endParaRPr lang="es-PE" sz="800" b="0" i="0" u="none" strike="noStrike" dirty="0">
                        <a:solidFill>
                          <a:srgbClr val="000000"/>
                        </a:solidFill>
                        <a:effectLst/>
                        <a:latin typeface="Calibri" panose="020F0502020204030204" pitchFamily="34" charset="0"/>
                      </a:endParaRPr>
                    </a:p>
                  </a:txBody>
                  <a:tcPr marL="2540" marR="2540" marT="2540" marB="0" anchor="ctr"/>
                </a:tc>
              </a:tr>
              <a:tr h="110952">
                <a:tc>
                  <a:txBody>
                    <a:bodyPr/>
                    <a:lstStyle/>
                    <a:p>
                      <a:pPr algn="ctr" fontAlgn="ctr"/>
                      <a:r>
                        <a:rPr lang="es-PE" sz="800" u="none" strike="noStrike">
                          <a:effectLst/>
                        </a:rPr>
                        <a:t> </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 </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l" fontAlgn="ctr"/>
                      <a:r>
                        <a:rPr lang="es-PE" sz="800" u="none" strike="noStrike">
                          <a:effectLst/>
                        </a:rPr>
                        <a:t> </a:t>
                      </a:r>
                      <a:endParaRPr lang="es-PE" sz="800" b="0" i="0" u="none" strike="noStrike">
                        <a:solidFill>
                          <a:srgbClr val="000000"/>
                        </a:solidFill>
                        <a:effectLst/>
                        <a:latin typeface="Baskerville Old Face" panose="02020602080505020303" pitchFamily="18" charset="0"/>
                      </a:endParaRPr>
                    </a:p>
                  </a:txBody>
                  <a:tcPr marL="2540" marR="2540" marT="2540" marB="0" anchor="ctr"/>
                </a:tc>
                <a:tc>
                  <a:txBody>
                    <a:bodyPr/>
                    <a:lstStyle/>
                    <a:p>
                      <a:pPr algn="l" fontAlgn="ctr"/>
                      <a:r>
                        <a:rPr lang="es-PE" sz="800" u="none" strike="noStrike">
                          <a:effectLst/>
                        </a:rPr>
                        <a:t> </a:t>
                      </a:r>
                      <a:endParaRPr lang="es-PE" sz="800" b="0" i="0" u="none" strike="noStrike">
                        <a:solidFill>
                          <a:srgbClr val="000000"/>
                        </a:solidFill>
                        <a:effectLst/>
                        <a:latin typeface="Cambria" panose="02040503050406030204" pitchFamily="18" charset="0"/>
                      </a:endParaRPr>
                    </a:p>
                  </a:txBody>
                  <a:tcPr marL="2540" marR="2540" marT="2540" marB="0" anchor="ctr"/>
                </a:tc>
                <a:tc>
                  <a:txBody>
                    <a:bodyPr/>
                    <a:lstStyle/>
                    <a:p>
                      <a:pPr algn="ctr" fontAlgn="ctr"/>
                      <a:r>
                        <a:rPr lang="es-PE" sz="800" u="none" strike="noStrike">
                          <a:effectLst/>
                        </a:rPr>
                        <a:t>674</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a:effectLst/>
                        </a:rPr>
                        <a:t>---------</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dirty="0">
                          <a:effectLst/>
                        </a:rPr>
                        <a:t>---------</a:t>
                      </a:r>
                      <a:endParaRPr lang="es-PE" sz="800" b="0" i="0" u="none" strike="noStrike" dirty="0">
                        <a:solidFill>
                          <a:srgbClr val="000000"/>
                        </a:solidFill>
                        <a:effectLst/>
                        <a:latin typeface="Calibri" panose="020F0502020204030204" pitchFamily="34" charset="0"/>
                      </a:endParaRPr>
                    </a:p>
                  </a:txBody>
                  <a:tcPr marL="2540" marR="2540" marT="2540" marB="0" anchor="ctr"/>
                </a:tc>
              </a:tr>
              <a:tr h="110952">
                <a:tc gridSpan="5">
                  <a:txBody>
                    <a:bodyPr/>
                    <a:lstStyle/>
                    <a:p>
                      <a:pPr algn="r" fontAlgn="ctr"/>
                      <a:r>
                        <a:rPr lang="es-PE" sz="800" u="none" strike="noStrike">
                          <a:effectLst/>
                        </a:rPr>
                        <a:t>ANULADOS</a:t>
                      </a:r>
                      <a:endParaRPr lang="es-PE" sz="800" b="0" i="0" u="none" strike="noStrike">
                        <a:solidFill>
                          <a:srgbClr val="000000"/>
                        </a:solidFill>
                        <a:effectLst/>
                        <a:latin typeface="Calibri" panose="020F0502020204030204" pitchFamily="34" charset="0"/>
                      </a:endParaRPr>
                    </a:p>
                  </a:txBody>
                  <a:tcPr marL="2540" marR="2540" marT="2540" marB="0" anchor="ct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a:txBody>
                    <a:bodyPr/>
                    <a:lstStyle/>
                    <a:p>
                      <a:pPr algn="r" fontAlgn="ctr"/>
                      <a:r>
                        <a:rPr lang="es-PE" sz="800" u="none" strike="noStrike">
                          <a:effectLst/>
                        </a:rPr>
                        <a:t>2</a:t>
                      </a:r>
                      <a:endParaRPr lang="es-PE" sz="800" b="0" i="0" u="none" strike="noStrike">
                        <a:solidFill>
                          <a:srgbClr val="000000"/>
                        </a:solidFill>
                        <a:effectLst/>
                        <a:latin typeface="Calibri" panose="020F0502020204030204" pitchFamily="34" charset="0"/>
                      </a:endParaRPr>
                    </a:p>
                  </a:txBody>
                  <a:tcPr marL="2540" marR="2540" marT="2540" marB="0" anchor="ctr"/>
                </a:tc>
                <a:tc>
                  <a:txBody>
                    <a:bodyPr/>
                    <a:lstStyle/>
                    <a:p>
                      <a:pPr algn="ctr" fontAlgn="ctr"/>
                      <a:r>
                        <a:rPr lang="es-PE" sz="800" u="none" strike="noStrike" dirty="0">
                          <a:effectLst/>
                        </a:rPr>
                        <a:t>---------</a:t>
                      </a:r>
                      <a:endParaRPr lang="es-PE" sz="800" b="0" i="0" u="none" strike="noStrike" dirty="0">
                        <a:solidFill>
                          <a:srgbClr val="000000"/>
                        </a:solidFill>
                        <a:effectLst/>
                        <a:latin typeface="Calibri" panose="020F0502020204030204" pitchFamily="34" charset="0"/>
                      </a:endParaRPr>
                    </a:p>
                  </a:txBody>
                  <a:tcPr marL="2540" marR="2540" marT="2540" marB="0" anchor="ctr"/>
                </a:tc>
              </a:tr>
              <a:tr h="152657">
                <a:tc gridSpan="5">
                  <a:txBody>
                    <a:bodyPr/>
                    <a:lstStyle/>
                    <a:p>
                      <a:pPr algn="r" fontAlgn="ctr"/>
                      <a:r>
                        <a:rPr lang="es-PE" sz="800" u="none" strike="noStrike">
                          <a:effectLst/>
                        </a:rPr>
                        <a:t>TOTAL</a:t>
                      </a:r>
                      <a:endParaRPr lang="es-PE" sz="800" b="0" i="0" u="none" strike="noStrike">
                        <a:solidFill>
                          <a:srgbClr val="000000"/>
                        </a:solidFill>
                        <a:effectLst/>
                        <a:latin typeface="Cambria" panose="02040503050406030204" pitchFamily="18" charset="0"/>
                      </a:endParaRPr>
                    </a:p>
                  </a:txBody>
                  <a:tcPr marL="2540" marR="2540" marT="2540" marB="0" anchor="ct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a:txBody>
                    <a:bodyPr/>
                    <a:lstStyle/>
                    <a:p>
                      <a:pPr algn="ctr" fontAlgn="ctr"/>
                      <a:r>
                        <a:rPr lang="es-PE" sz="800" u="none" strike="noStrike">
                          <a:effectLst/>
                        </a:rPr>
                        <a:t>997</a:t>
                      </a:r>
                      <a:endParaRPr lang="es-PE" sz="800" b="1" i="0" u="none" strike="noStrike">
                        <a:solidFill>
                          <a:srgbClr val="000000"/>
                        </a:solidFill>
                        <a:effectLst/>
                        <a:latin typeface="Calibri" panose="020F0502020204030204" pitchFamily="34" charset="0"/>
                      </a:endParaRPr>
                    </a:p>
                  </a:txBody>
                  <a:tcPr marL="2540" marR="2540" marT="2540" marB="0" anchor="ctr"/>
                </a:tc>
                <a:tc>
                  <a:txBody>
                    <a:bodyPr/>
                    <a:lstStyle/>
                    <a:p>
                      <a:pPr algn="r" fontAlgn="ctr"/>
                      <a:r>
                        <a:rPr lang="es-PE" sz="800" u="none" strike="noStrike" dirty="0">
                          <a:effectLst/>
                        </a:rPr>
                        <a:t>S/84,922.98</a:t>
                      </a:r>
                      <a:endParaRPr lang="es-PE" sz="800" b="1" i="0" u="none" strike="noStrike" dirty="0">
                        <a:solidFill>
                          <a:srgbClr val="000000"/>
                        </a:solidFill>
                        <a:effectLst/>
                        <a:latin typeface="Cambria" panose="02040503050406030204" pitchFamily="18" charset="0"/>
                      </a:endParaRPr>
                    </a:p>
                  </a:txBody>
                  <a:tcPr marL="2540" marR="2540" marT="2540" marB="0" anchor="ctr"/>
                </a:tc>
              </a:tr>
            </a:tbl>
          </a:graphicData>
        </a:graphic>
      </p:graphicFrame>
    </p:spTree>
    <p:extLst>
      <p:ext uri="{BB962C8B-B14F-4D97-AF65-F5344CB8AC3E}">
        <p14:creationId xmlns:p14="http://schemas.microsoft.com/office/powerpoint/2010/main" val="1563145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dirty="0"/>
          </a:p>
        </p:txBody>
      </p:sp>
      <p:sp>
        <p:nvSpPr>
          <p:cNvPr id="3" name="Marcador de contenido 2"/>
          <p:cNvSpPr>
            <a:spLocks noGrp="1"/>
          </p:cNvSpPr>
          <p:nvPr>
            <p:ph idx="1"/>
          </p:nvPr>
        </p:nvSpPr>
        <p:spPr/>
        <p:txBody>
          <a:bodyPr/>
          <a:lstStyle/>
          <a:p>
            <a:endParaRPr lang="es-PE" dirty="0" smtClean="0"/>
          </a:p>
          <a:p>
            <a:endParaRPr lang="es-PE" dirty="0"/>
          </a:p>
        </p:txBody>
      </p:sp>
      <p:sp>
        <p:nvSpPr>
          <p:cNvPr id="4" name="Marcador de fecha 3"/>
          <p:cNvSpPr>
            <a:spLocks noGrp="1"/>
          </p:cNvSpPr>
          <p:nvPr>
            <p:ph type="dt" sz="half" idx="10"/>
          </p:nvPr>
        </p:nvSpPr>
        <p:spPr/>
        <p:txBody>
          <a:bodyPr/>
          <a:lstStyle/>
          <a:p>
            <a:fld id="{F41A7741-0513-4018-B924-E6B8F8958CFC}" type="datetime1">
              <a:rPr lang="en-US" smtClean="0"/>
              <a:t>11/27/2019</a:t>
            </a:fld>
            <a:endParaRPr lang="en-US" dirty="0"/>
          </a:p>
        </p:txBody>
      </p:sp>
      <p:sp>
        <p:nvSpPr>
          <p:cNvPr id="5" name="Marcador de pie de página 4"/>
          <p:cNvSpPr>
            <a:spLocks noGrp="1"/>
          </p:cNvSpPr>
          <p:nvPr>
            <p:ph type="ftr" sz="quarter" idx="11"/>
          </p:nvPr>
        </p:nvSpPr>
        <p:spPr/>
        <p:txBody>
          <a:bodyPr/>
          <a:lstStyle/>
          <a:p>
            <a:r>
              <a:rPr lang="es-ES" smtClean="0"/>
              <a:t>CENTRO DE RESPONSABILIDAD SOCIAL Y EXTENSIÓN UNIVERSITARIA  DE LA FDCP DE LA UNMSM (CERSEU)</a:t>
            </a:r>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t>13</a:t>
            </a:fld>
            <a:endParaRPr lang="en-US" dirty="0"/>
          </a:p>
        </p:txBody>
      </p:sp>
      <p:graphicFrame>
        <p:nvGraphicFramePr>
          <p:cNvPr id="7" name="Tabla 6"/>
          <p:cNvGraphicFramePr>
            <a:graphicFrameLocks noGrp="1"/>
          </p:cNvGraphicFramePr>
          <p:nvPr>
            <p:extLst>
              <p:ext uri="{D42A27DB-BD31-4B8C-83A1-F6EECF244321}">
                <p14:modId xmlns:p14="http://schemas.microsoft.com/office/powerpoint/2010/main" val="863999731"/>
              </p:ext>
            </p:extLst>
          </p:nvPr>
        </p:nvGraphicFramePr>
        <p:xfrm>
          <a:off x="1451580" y="-1"/>
          <a:ext cx="9249370" cy="6186785"/>
        </p:xfrm>
        <a:graphic>
          <a:graphicData uri="http://schemas.openxmlformats.org/drawingml/2006/table">
            <a:tbl>
              <a:tblPr>
                <a:tableStyleId>{5C22544A-7EE6-4342-B048-85BDC9FD1C3A}</a:tableStyleId>
              </a:tblPr>
              <a:tblGrid>
                <a:gridCol w="1121829"/>
                <a:gridCol w="1774322"/>
                <a:gridCol w="1774322"/>
                <a:gridCol w="1774322"/>
                <a:gridCol w="801308"/>
                <a:gridCol w="1007359"/>
                <a:gridCol w="995908"/>
              </a:tblGrid>
              <a:tr h="250257">
                <a:tc gridSpan="7">
                  <a:txBody>
                    <a:bodyPr/>
                    <a:lstStyle/>
                    <a:p>
                      <a:pPr algn="ctr" fontAlgn="ctr"/>
                      <a:r>
                        <a:rPr lang="es-PE" sz="1600" u="none" strike="noStrike" dirty="0">
                          <a:effectLst/>
                        </a:rPr>
                        <a:t>CUADRO RESUMEN DE EVENTOS ACADÉMICOS</a:t>
                      </a:r>
                      <a:endParaRPr lang="es-PE" sz="1600" b="1" i="0" u="none" strike="noStrike" dirty="0">
                        <a:solidFill>
                          <a:srgbClr val="000000"/>
                        </a:solidFill>
                        <a:effectLst/>
                        <a:latin typeface="Cambria" panose="02040503050406030204" pitchFamily="18" charset="0"/>
                      </a:endParaRPr>
                    </a:p>
                  </a:txBody>
                  <a:tcPr marL="3687" marR="3687" marT="3687" marB="0" anchor="ct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r>
              <a:tr h="108251">
                <a:tc>
                  <a:txBody>
                    <a:bodyPr/>
                    <a:lstStyle/>
                    <a:p>
                      <a:pPr algn="l" fontAlgn="b"/>
                      <a:endParaRPr lang="es-PE" sz="400" b="0" i="0" u="none" strike="noStrike">
                        <a:solidFill>
                          <a:srgbClr val="000000"/>
                        </a:solidFill>
                        <a:effectLst/>
                        <a:latin typeface="Calibri" panose="020F0502020204030204" pitchFamily="34" charset="0"/>
                      </a:endParaRPr>
                    </a:p>
                  </a:txBody>
                  <a:tcPr marL="3687" marR="3687" marT="3687" marB="0" anchor="b"/>
                </a:tc>
                <a:tc>
                  <a:txBody>
                    <a:bodyPr/>
                    <a:lstStyle/>
                    <a:p>
                      <a:pPr algn="l" fontAlgn="b"/>
                      <a:endParaRPr lang="es-PE" sz="400" b="0" i="0" u="none" strike="noStrike">
                        <a:solidFill>
                          <a:srgbClr val="000000"/>
                        </a:solidFill>
                        <a:effectLst/>
                        <a:latin typeface="Calibri" panose="020F0502020204030204" pitchFamily="34" charset="0"/>
                      </a:endParaRPr>
                    </a:p>
                  </a:txBody>
                  <a:tcPr marL="3687" marR="3687" marT="3687" marB="0" anchor="b"/>
                </a:tc>
                <a:tc>
                  <a:txBody>
                    <a:bodyPr/>
                    <a:lstStyle/>
                    <a:p>
                      <a:pPr algn="l" fontAlgn="b"/>
                      <a:endParaRPr lang="es-PE" sz="400" b="0" i="0" u="none" strike="noStrike">
                        <a:solidFill>
                          <a:srgbClr val="000000"/>
                        </a:solidFill>
                        <a:effectLst/>
                        <a:latin typeface="Calibri" panose="020F0502020204030204" pitchFamily="34" charset="0"/>
                      </a:endParaRPr>
                    </a:p>
                  </a:txBody>
                  <a:tcPr marL="3687" marR="3687" marT="3687" marB="0" anchor="b"/>
                </a:tc>
                <a:tc>
                  <a:txBody>
                    <a:bodyPr/>
                    <a:lstStyle/>
                    <a:p>
                      <a:pPr algn="l" fontAlgn="b"/>
                      <a:endParaRPr lang="es-PE" sz="400" b="0" i="0" u="none" strike="noStrike">
                        <a:solidFill>
                          <a:srgbClr val="000000"/>
                        </a:solidFill>
                        <a:effectLst/>
                        <a:latin typeface="Calibri" panose="020F0502020204030204" pitchFamily="34" charset="0"/>
                      </a:endParaRPr>
                    </a:p>
                  </a:txBody>
                  <a:tcPr marL="3687" marR="3687" marT="3687" marB="0" anchor="b"/>
                </a:tc>
                <a:tc>
                  <a:txBody>
                    <a:bodyPr/>
                    <a:lstStyle/>
                    <a:p>
                      <a:pPr algn="l" fontAlgn="b"/>
                      <a:endParaRPr lang="es-PE" sz="400" b="0" i="0" u="none" strike="noStrike">
                        <a:solidFill>
                          <a:srgbClr val="000000"/>
                        </a:solidFill>
                        <a:effectLst/>
                        <a:latin typeface="Calibri" panose="020F0502020204030204" pitchFamily="34" charset="0"/>
                      </a:endParaRPr>
                    </a:p>
                  </a:txBody>
                  <a:tcPr marL="3687" marR="3687" marT="3687" marB="0" anchor="b"/>
                </a:tc>
                <a:tc>
                  <a:txBody>
                    <a:bodyPr/>
                    <a:lstStyle/>
                    <a:p>
                      <a:pPr algn="l" fontAlgn="b"/>
                      <a:endParaRPr lang="es-PE" sz="400" b="0" i="0" u="none" strike="noStrike">
                        <a:solidFill>
                          <a:srgbClr val="000000"/>
                        </a:solidFill>
                        <a:effectLst/>
                        <a:latin typeface="Calibri" panose="020F0502020204030204" pitchFamily="34" charset="0"/>
                      </a:endParaRPr>
                    </a:p>
                  </a:txBody>
                  <a:tcPr marL="3687" marR="3687" marT="3687" marB="0" anchor="b"/>
                </a:tc>
                <a:tc>
                  <a:txBody>
                    <a:bodyPr/>
                    <a:lstStyle/>
                    <a:p>
                      <a:pPr algn="l" fontAlgn="b"/>
                      <a:endParaRPr lang="es-PE" sz="400" b="0" i="0" u="none" strike="noStrike">
                        <a:solidFill>
                          <a:srgbClr val="000000"/>
                        </a:solidFill>
                        <a:effectLst/>
                        <a:latin typeface="Calibri" panose="020F0502020204030204" pitchFamily="34" charset="0"/>
                      </a:endParaRPr>
                    </a:p>
                  </a:txBody>
                  <a:tcPr marL="3687" marR="3687" marT="3687" marB="0" anchor="b"/>
                </a:tc>
              </a:tr>
              <a:tr h="290995">
                <a:tc>
                  <a:txBody>
                    <a:bodyPr/>
                    <a:lstStyle/>
                    <a:p>
                      <a:pPr algn="ctr" fontAlgn="ctr"/>
                      <a:r>
                        <a:rPr lang="es-PE" sz="1000" u="none" strike="noStrike" dirty="0">
                          <a:effectLst/>
                        </a:rPr>
                        <a:t>AÑO</a:t>
                      </a:r>
                      <a:endParaRPr lang="es-PE" sz="1000" b="1" i="0" u="none" strike="noStrike" dirty="0">
                        <a:solidFill>
                          <a:srgbClr val="000000"/>
                        </a:solidFill>
                        <a:effectLst/>
                        <a:latin typeface="Cambria" panose="02040503050406030204" pitchFamily="18" charset="0"/>
                      </a:endParaRPr>
                    </a:p>
                  </a:txBody>
                  <a:tcPr marL="3687" marR="3687" marT="3687" marB="0" anchor="ctr"/>
                </a:tc>
                <a:tc>
                  <a:txBody>
                    <a:bodyPr/>
                    <a:lstStyle/>
                    <a:p>
                      <a:pPr algn="ctr" fontAlgn="ctr"/>
                      <a:r>
                        <a:rPr lang="es-PE" sz="1000" u="none" strike="noStrike" dirty="0">
                          <a:effectLst/>
                        </a:rPr>
                        <a:t>BENEFICIARIOS</a:t>
                      </a:r>
                      <a:endParaRPr lang="es-PE" sz="1000" b="1" i="0" u="none" strike="noStrike" dirty="0">
                        <a:solidFill>
                          <a:srgbClr val="000000"/>
                        </a:solidFill>
                        <a:effectLst/>
                        <a:latin typeface="Cambria" panose="02040503050406030204" pitchFamily="18" charset="0"/>
                      </a:endParaRPr>
                    </a:p>
                  </a:txBody>
                  <a:tcPr marL="3687" marR="3687" marT="3687" marB="0" anchor="ctr"/>
                </a:tc>
                <a:tc>
                  <a:txBody>
                    <a:bodyPr/>
                    <a:lstStyle/>
                    <a:p>
                      <a:pPr algn="ctr" fontAlgn="ctr"/>
                      <a:r>
                        <a:rPr lang="es-PE" sz="1000" u="none" strike="noStrike" dirty="0">
                          <a:effectLst/>
                        </a:rPr>
                        <a:t>MES</a:t>
                      </a:r>
                      <a:endParaRPr lang="es-PE" sz="1000" b="1" i="0" u="none" strike="noStrike" dirty="0">
                        <a:solidFill>
                          <a:srgbClr val="000000"/>
                        </a:solidFill>
                        <a:effectLst/>
                        <a:latin typeface="Cambria" panose="02040503050406030204" pitchFamily="18" charset="0"/>
                      </a:endParaRPr>
                    </a:p>
                  </a:txBody>
                  <a:tcPr marL="3687" marR="3687" marT="3687" marB="0" anchor="ctr"/>
                </a:tc>
                <a:tc>
                  <a:txBody>
                    <a:bodyPr/>
                    <a:lstStyle/>
                    <a:p>
                      <a:pPr algn="ctr" fontAlgn="ctr"/>
                      <a:r>
                        <a:rPr lang="es-PE" sz="1000" u="none" strike="noStrike" dirty="0">
                          <a:effectLst/>
                        </a:rPr>
                        <a:t>CURSOS</a:t>
                      </a:r>
                      <a:endParaRPr lang="es-PE" sz="1000" b="1" i="0" u="none" strike="noStrike" dirty="0">
                        <a:solidFill>
                          <a:srgbClr val="000000"/>
                        </a:solidFill>
                        <a:effectLst/>
                        <a:latin typeface="Cambria" panose="02040503050406030204" pitchFamily="18" charset="0"/>
                      </a:endParaRPr>
                    </a:p>
                  </a:txBody>
                  <a:tcPr marL="3687" marR="3687" marT="3687" marB="0" anchor="ctr"/>
                </a:tc>
                <a:tc>
                  <a:txBody>
                    <a:bodyPr/>
                    <a:lstStyle/>
                    <a:p>
                      <a:pPr algn="ctr" fontAlgn="ctr"/>
                      <a:r>
                        <a:rPr lang="es-PE" sz="1000" u="none" strike="noStrike" dirty="0">
                          <a:effectLst/>
                        </a:rPr>
                        <a:t>PAGANTES</a:t>
                      </a:r>
                      <a:endParaRPr lang="es-PE" sz="1000" b="1" i="0" u="none" strike="noStrike" dirty="0">
                        <a:solidFill>
                          <a:srgbClr val="000000"/>
                        </a:solidFill>
                        <a:effectLst/>
                        <a:latin typeface="Cambria" panose="02040503050406030204" pitchFamily="18" charset="0"/>
                      </a:endParaRPr>
                    </a:p>
                  </a:txBody>
                  <a:tcPr marL="3687" marR="3687" marT="3687" marB="0" anchor="ctr"/>
                </a:tc>
                <a:tc>
                  <a:txBody>
                    <a:bodyPr/>
                    <a:lstStyle/>
                    <a:p>
                      <a:pPr algn="ctr" fontAlgn="ctr"/>
                      <a:r>
                        <a:rPr lang="es-PE" sz="1000" u="none" strike="noStrike">
                          <a:effectLst/>
                        </a:rPr>
                        <a:t>CERTIFICADOS</a:t>
                      </a:r>
                      <a:endParaRPr lang="es-PE" sz="1000" b="1" i="0" u="none" strike="noStrike">
                        <a:solidFill>
                          <a:srgbClr val="000000"/>
                        </a:solidFill>
                        <a:effectLst/>
                        <a:latin typeface="Cambria" panose="02040503050406030204" pitchFamily="18" charset="0"/>
                      </a:endParaRPr>
                    </a:p>
                  </a:txBody>
                  <a:tcPr marL="3687" marR="3687" marT="3687" marB="0" anchor="ctr"/>
                </a:tc>
                <a:tc>
                  <a:txBody>
                    <a:bodyPr/>
                    <a:lstStyle/>
                    <a:p>
                      <a:pPr algn="ctr" fontAlgn="ctr"/>
                      <a:r>
                        <a:rPr lang="es-PE" sz="1000" u="none" strike="noStrike">
                          <a:effectLst/>
                        </a:rPr>
                        <a:t>RECAUDACIÓN</a:t>
                      </a:r>
                      <a:endParaRPr lang="es-PE" sz="1000" b="1" i="0" u="none" strike="noStrike">
                        <a:solidFill>
                          <a:srgbClr val="000000"/>
                        </a:solidFill>
                        <a:effectLst/>
                        <a:latin typeface="Cambria" panose="02040503050406030204" pitchFamily="18" charset="0"/>
                      </a:endParaRPr>
                    </a:p>
                  </a:txBody>
                  <a:tcPr marL="3687" marR="3687" marT="3687" marB="0" anchor="ctr"/>
                </a:tc>
              </a:tr>
              <a:tr h="290995">
                <a:tc rowSpan="16">
                  <a:txBody>
                    <a:bodyPr/>
                    <a:lstStyle/>
                    <a:p>
                      <a:pPr algn="ctr" fontAlgn="ctr"/>
                      <a:r>
                        <a:rPr lang="es-PE" sz="1000" u="none" strike="noStrike" dirty="0">
                          <a:effectLst/>
                        </a:rPr>
                        <a:t>2019</a:t>
                      </a:r>
                      <a:endParaRPr lang="es-PE" sz="1000" b="0" i="0" u="none" strike="noStrike" dirty="0">
                        <a:solidFill>
                          <a:srgbClr val="000000"/>
                        </a:solidFill>
                        <a:effectLst/>
                        <a:latin typeface="Cambria" panose="02040503050406030204" pitchFamily="18" charset="0"/>
                      </a:endParaRPr>
                    </a:p>
                  </a:txBody>
                  <a:tcPr marL="3687" marR="3687" marT="3687" marB="0" anchor="ctr"/>
                </a:tc>
                <a:tc>
                  <a:txBody>
                    <a:bodyPr/>
                    <a:lstStyle/>
                    <a:p>
                      <a:pPr algn="ctr" fontAlgn="ctr"/>
                      <a:r>
                        <a:rPr lang="es-PE" sz="1000" u="none" strike="noStrike">
                          <a:effectLst/>
                        </a:rPr>
                        <a:t>250</a:t>
                      </a:r>
                      <a:br>
                        <a:rPr lang="es-PE" sz="1000" u="none" strike="noStrike">
                          <a:effectLst/>
                        </a:rPr>
                      </a:br>
                      <a:r>
                        <a:rPr lang="es-PE" sz="1000" u="none" strike="noStrike">
                          <a:effectLst/>
                        </a:rPr>
                        <a:t>(alumnos y público en general)</a:t>
                      </a:r>
                      <a:endParaRPr lang="es-PE" sz="1000" b="0" i="0" u="none" strike="noStrike">
                        <a:solidFill>
                          <a:srgbClr val="000000"/>
                        </a:solidFill>
                        <a:effectLst/>
                        <a:latin typeface="Cambria" panose="02040503050406030204" pitchFamily="18" charset="0"/>
                      </a:endParaRPr>
                    </a:p>
                  </a:txBody>
                  <a:tcPr marL="3687" marR="3687" marT="3687" marB="0" anchor="ctr"/>
                </a:tc>
                <a:tc>
                  <a:txBody>
                    <a:bodyPr/>
                    <a:lstStyle/>
                    <a:p>
                      <a:pPr algn="l" fontAlgn="ctr"/>
                      <a:r>
                        <a:rPr lang="es-PE" sz="1000" u="none" strike="noStrike">
                          <a:effectLst/>
                        </a:rPr>
                        <a:t>Enero - febreero</a:t>
                      </a:r>
                      <a:endParaRPr lang="es-PE" sz="1000" b="0" i="0" u="none" strike="noStrike">
                        <a:solidFill>
                          <a:srgbClr val="000000"/>
                        </a:solidFill>
                        <a:effectLst/>
                        <a:latin typeface="Baskerville Old Face" panose="02020602080505020303" pitchFamily="18" charset="0"/>
                      </a:endParaRPr>
                    </a:p>
                  </a:txBody>
                  <a:tcPr marL="3687" marR="3687" marT="3687" marB="0" anchor="ctr"/>
                </a:tc>
                <a:tc>
                  <a:txBody>
                    <a:bodyPr/>
                    <a:lstStyle/>
                    <a:p>
                      <a:pPr algn="l" fontAlgn="ctr"/>
                      <a:r>
                        <a:rPr lang="es-PE" sz="1000" u="none" strike="noStrike">
                          <a:effectLst/>
                        </a:rPr>
                        <a:t>Cursos de Verano</a:t>
                      </a:r>
                      <a:endParaRPr lang="es-PE" sz="1000" b="0" i="0" u="none" strike="noStrike">
                        <a:solidFill>
                          <a:srgbClr val="000000"/>
                        </a:solidFill>
                        <a:effectLst/>
                        <a:latin typeface="Baskerville Old Face" panose="02020602080505020303" pitchFamily="18" charset="0"/>
                      </a:endParaRPr>
                    </a:p>
                  </a:txBody>
                  <a:tcPr marL="3687" marR="3687" marT="3687" marB="0" anchor="ctr"/>
                </a:tc>
                <a:tc>
                  <a:txBody>
                    <a:bodyPr/>
                    <a:lstStyle/>
                    <a:p>
                      <a:pPr algn="ctr" fontAlgn="ctr"/>
                      <a:r>
                        <a:rPr lang="es-PE" sz="1000" u="none" strike="noStrike" dirty="0">
                          <a:effectLst/>
                        </a:rPr>
                        <a:t>0</a:t>
                      </a:r>
                      <a:endParaRPr lang="es-PE" sz="1000" b="0" i="0" u="none" strike="noStrike" dirty="0">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dirty="0">
                          <a:effectLst/>
                        </a:rPr>
                        <a:t>0</a:t>
                      </a:r>
                      <a:endParaRPr lang="es-PE" sz="1000" b="0" i="0" u="none" strike="noStrike" dirty="0">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a:effectLst/>
                        </a:rPr>
                        <a:t>---------</a:t>
                      </a:r>
                      <a:endParaRPr lang="es-PE" sz="1000" b="0" i="0" u="none" strike="noStrike">
                        <a:solidFill>
                          <a:srgbClr val="000000"/>
                        </a:solidFill>
                        <a:effectLst/>
                        <a:latin typeface="Calibri" panose="020F0502020204030204" pitchFamily="34" charset="0"/>
                      </a:endParaRPr>
                    </a:p>
                  </a:txBody>
                  <a:tcPr marL="3687" marR="3687" marT="3687" marB="0" anchor="ctr"/>
                </a:tc>
              </a:tr>
              <a:tr h="285176">
                <a:tc vMerge="1">
                  <a:txBody>
                    <a:bodyPr/>
                    <a:lstStyle/>
                    <a:p>
                      <a:endParaRPr lang="es-PE"/>
                    </a:p>
                  </a:txBody>
                  <a:tcPr/>
                </a:tc>
                <a:tc>
                  <a:txBody>
                    <a:bodyPr/>
                    <a:lstStyle/>
                    <a:p>
                      <a:pPr algn="ctr" fontAlgn="ctr"/>
                      <a:r>
                        <a:rPr lang="es-PE" sz="1000" u="none" strike="noStrike">
                          <a:effectLst/>
                        </a:rPr>
                        <a:t>30</a:t>
                      </a:r>
                      <a:endParaRPr lang="es-PE" sz="1000" b="0" i="0" u="none" strike="noStrike">
                        <a:solidFill>
                          <a:srgbClr val="000000"/>
                        </a:solidFill>
                        <a:effectLst/>
                        <a:latin typeface="Cambria" panose="02040503050406030204" pitchFamily="18" charset="0"/>
                      </a:endParaRPr>
                    </a:p>
                  </a:txBody>
                  <a:tcPr marL="3687" marR="3687" marT="3687" marB="0" anchor="ctr"/>
                </a:tc>
                <a:tc rowSpan="2">
                  <a:txBody>
                    <a:bodyPr/>
                    <a:lstStyle/>
                    <a:p>
                      <a:pPr algn="l" fontAlgn="ctr"/>
                      <a:r>
                        <a:rPr lang="es-PE" sz="1000" u="none" strike="noStrike">
                          <a:effectLst/>
                        </a:rPr>
                        <a:t>Marzo</a:t>
                      </a:r>
                      <a:endParaRPr lang="es-PE" sz="1000" b="0" i="0" u="none" strike="noStrike">
                        <a:solidFill>
                          <a:srgbClr val="000000"/>
                        </a:solidFill>
                        <a:effectLst/>
                        <a:latin typeface="Baskerville Old Face" panose="02020602080505020303" pitchFamily="18" charset="0"/>
                      </a:endParaRPr>
                    </a:p>
                  </a:txBody>
                  <a:tcPr marL="3687" marR="3687" marT="3687" marB="0" anchor="ctr"/>
                </a:tc>
                <a:tc>
                  <a:txBody>
                    <a:bodyPr/>
                    <a:lstStyle/>
                    <a:p>
                      <a:pPr algn="l" fontAlgn="ctr"/>
                      <a:r>
                        <a:rPr lang="es-PE" sz="1000" u="none" strike="noStrike">
                          <a:effectLst/>
                        </a:rPr>
                        <a:t>Seminario - Taller "EL SILABO BASADO EN COMPETENCIAS"</a:t>
                      </a:r>
                      <a:endParaRPr lang="es-PE" sz="1000" b="0" i="0" u="none" strike="noStrike">
                        <a:solidFill>
                          <a:srgbClr val="000000"/>
                        </a:solidFill>
                        <a:effectLst/>
                        <a:latin typeface="Baskerville Old Face" panose="02020602080505020303" pitchFamily="18" charset="0"/>
                      </a:endParaRPr>
                    </a:p>
                  </a:txBody>
                  <a:tcPr marL="3687" marR="3687" marT="3687" marB="0" anchor="ctr"/>
                </a:tc>
                <a:tc>
                  <a:txBody>
                    <a:bodyPr/>
                    <a:lstStyle/>
                    <a:p>
                      <a:pPr algn="ctr" fontAlgn="ctr"/>
                      <a:r>
                        <a:rPr lang="es-PE" sz="1000" u="none" strike="noStrike">
                          <a:effectLst/>
                        </a:rPr>
                        <a:t>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dirty="0">
                          <a:effectLst/>
                        </a:rPr>
                        <a:t>30</a:t>
                      </a:r>
                      <a:endParaRPr lang="es-PE" sz="1000" b="0" i="0" u="none" strike="noStrike" dirty="0">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dirty="0">
                          <a:effectLst/>
                        </a:rPr>
                        <a:t>---------</a:t>
                      </a:r>
                      <a:endParaRPr lang="es-PE" sz="1000" b="0" i="0" u="none" strike="noStrike" dirty="0">
                        <a:solidFill>
                          <a:srgbClr val="000000"/>
                        </a:solidFill>
                        <a:effectLst/>
                        <a:latin typeface="Calibri" panose="020F0502020204030204" pitchFamily="34" charset="0"/>
                      </a:endParaRPr>
                    </a:p>
                  </a:txBody>
                  <a:tcPr marL="3687" marR="3687" marT="3687" marB="0" anchor="ctr"/>
                </a:tc>
              </a:tr>
              <a:tr h="564531">
                <a:tc vMerge="1">
                  <a:txBody>
                    <a:bodyPr/>
                    <a:lstStyle/>
                    <a:p>
                      <a:endParaRPr lang="es-PE"/>
                    </a:p>
                  </a:txBody>
                  <a:tcPr/>
                </a:tc>
                <a:tc>
                  <a:txBody>
                    <a:bodyPr/>
                    <a:lstStyle/>
                    <a:p>
                      <a:pPr algn="ctr" fontAlgn="ctr"/>
                      <a:r>
                        <a:rPr lang="es-PE" sz="1000" u="none" strike="noStrike">
                          <a:effectLst/>
                        </a:rPr>
                        <a:t>15</a:t>
                      </a:r>
                      <a:endParaRPr lang="es-PE" sz="1000" b="0" i="0" u="none" strike="noStrike">
                        <a:solidFill>
                          <a:srgbClr val="000000"/>
                        </a:solidFill>
                        <a:effectLst/>
                        <a:latin typeface="Cambria" panose="02040503050406030204" pitchFamily="18" charset="0"/>
                      </a:endParaRPr>
                    </a:p>
                  </a:txBody>
                  <a:tcPr marL="3687" marR="3687" marT="3687" marB="0" anchor="ctr"/>
                </a:tc>
                <a:tc vMerge="1">
                  <a:txBody>
                    <a:bodyPr/>
                    <a:lstStyle/>
                    <a:p>
                      <a:endParaRPr lang="es-PE"/>
                    </a:p>
                  </a:txBody>
                  <a:tcPr/>
                </a:tc>
                <a:tc>
                  <a:txBody>
                    <a:bodyPr/>
                    <a:lstStyle/>
                    <a:p>
                      <a:pPr algn="l" fontAlgn="ctr"/>
                      <a:r>
                        <a:rPr lang="es-PE" sz="1000" u="none" strike="noStrike">
                          <a:effectLst/>
                        </a:rPr>
                        <a:t>Capacitación "ACCESO A FUENTES BIBLIOGRÁFICAS Y MANEJO DE BASE DE DATOS DE LA BIBLIOTECA CENTRAL</a:t>
                      </a:r>
                      <a:endParaRPr lang="es-PE" sz="1000" b="0" i="0" u="none" strike="noStrike">
                        <a:solidFill>
                          <a:srgbClr val="000000"/>
                        </a:solidFill>
                        <a:effectLst/>
                        <a:latin typeface="Baskerville Old Face" panose="02020602080505020303" pitchFamily="18" charset="0"/>
                      </a:endParaRPr>
                    </a:p>
                  </a:txBody>
                  <a:tcPr marL="3687" marR="3687" marT="3687" marB="0" anchor="ctr"/>
                </a:tc>
                <a:tc>
                  <a:txBody>
                    <a:bodyPr/>
                    <a:lstStyle/>
                    <a:p>
                      <a:pPr algn="ctr" fontAlgn="ctr"/>
                      <a:r>
                        <a:rPr lang="es-PE" sz="1000" u="none" strike="noStrike">
                          <a:effectLst/>
                        </a:rPr>
                        <a:t>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a:effectLst/>
                        </a:rPr>
                        <a:t>15</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dirty="0">
                          <a:effectLst/>
                        </a:rPr>
                        <a:t>---------</a:t>
                      </a:r>
                      <a:endParaRPr lang="es-PE" sz="1000" b="0" i="0" u="none" strike="noStrike" dirty="0">
                        <a:solidFill>
                          <a:srgbClr val="000000"/>
                        </a:solidFill>
                        <a:effectLst/>
                        <a:latin typeface="Calibri" panose="020F0502020204030204" pitchFamily="34" charset="0"/>
                      </a:endParaRPr>
                    </a:p>
                  </a:txBody>
                  <a:tcPr marL="3687" marR="3687" marT="3687" marB="0" anchor="ctr"/>
                </a:tc>
              </a:tr>
              <a:tr h="261896">
                <a:tc vMerge="1">
                  <a:txBody>
                    <a:bodyPr/>
                    <a:lstStyle/>
                    <a:p>
                      <a:endParaRPr lang="es-PE"/>
                    </a:p>
                  </a:txBody>
                  <a:tcPr/>
                </a:tc>
                <a:tc>
                  <a:txBody>
                    <a:bodyPr/>
                    <a:lstStyle/>
                    <a:p>
                      <a:pPr algn="ctr" fontAlgn="ctr"/>
                      <a:r>
                        <a:rPr lang="es-PE" sz="1000" u="none" strike="noStrike">
                          <a:effectLst/>
                        </a:rPr>
                        <a:t>95</a:t>
                      </a:r>
                      <a:br>
                        <a:rPr lang="es-PE" sz="1000" u="none" strike="noStrike">
                          <a:effectLst/>
                        </a:rPr>
                      </a:br>
                      <a:r>
                        <a:rPr lang="es-PE" sz="1000" u="none" strike="noStrike">
                          <a:effectLst/>
                        </a:rPr>
                        <a:t>(alumnos de 2do. , 3er. </a:t>
                      </a:r>
                      <a:br>
                        <a:rPr lang="es-PE" sz="1000" u="none" strike="noStrike">
                          <a:effectLst/>
                        </a:rPr>
                      </a:br>
                      <a:r>
                        <a:rPr lang="es-PE" sz="1000" u="none" strike="noStrike">
                          <a:effectLst/>
                        </a:rPr>
                        <a:t>Y 4to. Año)</a:t>
                      </a:r>
                      <a:endParaRPr lang="es-PE" sz="1000" b="0" i="0" u="none" strike="noStrike">
                        <a:solidFill>
                          <a:srgbClr val="000000"/>
                        </a:solidFill>
                        <a:effectLst/>
                        <a:latin typeface="Calibri" panose="020F0502020204030204" pitchFamily="34" charset="0"/>
                      </a:endParaRPr>
                    </a:p>
                  </a:txBody>
                  <a:tcPr marL="3687" marR="3687" marT="3687" marB="0" anchor="ctr"/>
                </a:tc>
                <a:tc rowSpan="2">
                  <a:txBody>
                    <a:bodyPr/>
                    <a:lstStyle/>
                    <a:p>
                      <a:pPr algn="l" fontAlgn="ctr"/>
                      <a:r>
                        <a:rPr lang="es-PE" sz="1000" u="none" strike="noStrike">
                          <a:effectLst/>
                        </a:rPr>
                        <a:t>ABRIL</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l" fontAlgn="ctr"/>
                      <a:r>
                        <a:rPr lang="es-PE" sz="1000" u="none" strike="noStrike">
                          <a:effectLst/>
                        </a:rPr>
                        <a:t>Curso: Uso del aula virtual - UNMSM</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ctr" fontAlgn="ctr"/>
                      <a:r>
                        <a:rPr lang="es-PE" sz="1000" u="none" strike="noStrike">
                          <a:effectLst/>
                        </a:rPr>
                        <a:t>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a:effectLst/>
                        </a:rPr>
                        <a:t>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dirty="0">
                          <a:effectLst/>
                        </a:rPr>
                        <a:t>---------</a:t>
                      </a:r>
                      <a:endParaRPr lang="es-PE" sz="1000" b="0" i="0" u="none" strike="noStrike" dirty="0">
                        <a:solidFill>
                          <a:srgbClr val="000000"/>
                        </a:solidFill>
                        <a:effectLst/>
                        <a:latin typeface="Calibri" panose="020F0502020204030204" pitchFamily="34" charset="0"/>
                      </a:endParaRPr>
                    </a:p>
                  </a:txBody>
                  <a:tcPr marL="3687" marR="3687" marT="3687" marB="0" anchor="ctr"/>
                </a:tc>
              </a:tr>
              <a:tr h="349195">
                <a:tc vMerge="1">
                  <a:txBody>
                    <a:bodyPr/>
                    <a:lstStyle/>
                    <a:p>
                      <a:endParaRPr lang="es-PE"/>
                    </a:p>
                  </a:txBody>
                  <a:tcPr/>
                </a:tc>
                <a:tc>
                  <a:txBody>
                    <a:bodyPr/>
                    <a:lstStyle/>
                    <a:p>
                      <a:pPr algn="ctr" fontAlgn="ctr"/>
                      <a:r>
                        <a:rPr lang="es-PE" sz="1000" u="none" strike="noStrike">
                          <a:effectLst/>
                        </a:rPr>
                        <a:t>24</a:t>
                      </a:r>
                      <a:br>
                        <a:rPr lang="es-PE" sz="1000" u="none" strike="noStrike">
                          <a:effectLst/>
                        </a:rPr>
                      </a:br>
                      <a:r>
                        <a:rPr lang="es-PE" sz="1000" u="none" strike="noStrike">
                          <a:effectLst/>
                        </a:rPr>
                        <a:t>(alummnos y público en general)</a:t>
                      </a:r>
                      <a:endParaRPr lang="es-PE" sz="1000" b="0" i="0" u="none" strike="noStrike">
                        <a:solidFill>
                          <a:srgbClr val="000000"/>
                        </a:solidFill>
                        <a:effectLst/>
                        <a:latin typeface="Calibri" panose="020F0502020204030204" pitchFamily="34" charset="0"/>
                      </a:endParaRPr>
                    </a:p>
                  </a:txBody>
                  <a:tcPr marL="3687" marR="3687" marT="3687" marB="0" anchor="ctr"/>
                </a:tc>
                <a:tc vMerge="1">
                  <a:txBody>
                    <a:bodyPr/>
                    <a:lstStyle/>
                    <a:p>
                      <a:endParaRPr lang="es-PE"/>
                    </a:p>
                  </a:txBody>
                  <a:tcPr/>
                </a:tc>
                <a:tc>
                  <a:txBody>
                    <a:bodyPr/>
                    <a:lstStyle/>
                    <a:p>
                      <a:pPr algn="l" fontAlgn="ctr"/>
                      <a:r>
                        <a:rPr lang="es-PE" sz="1000" u="none" strike="noStrike">
                          <a:effectLst/>
                        </a:rPr>
                        <a:t>I Curso de Seminario de Tesis</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ctr" fontAlgn="ctr"/>
                      <a:r>
                        <a:rPr lang="es-PE" sz="1000" u="none" strike="noStrike">
                          <a:effectLst/>
                        </a:rPr>
                        <a:t>6</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a:effectLst/>
                        </a:rPr>
                        <a:t>13</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dirty="0">
                          <a:effectLst/>
                        </a:rPr>
                        <a:t>S/60.00</a:t>
                      </a:r>
                      <a:endParaRPr lang="es-PE" sz="1000" b="0" i="0" u="none" strike="noStrike" dirty="0">
                        <a:solidFill>
                          <a:srgbClr val="000000"/>
                        </a:solidFill>
                        <a:effectLst/>
                        <a:latin typeface="Calibri" panose="020F0502020204030204" pitchFamily="34" charset="0"/>
                      </a:endParaRPr>
                    </a:p>
                  </a:txBody>
                  <a:tcPr marL="3687" marR="3687" marT="3687" marB="0" anchor="ctr"/>
                </a:tc>
              </a:tr>
              <a:tr h="232796">
                <a:tc vMerge="1">
                  <a:txBody>
                    <a:bodyPr/>
                    <a:lstStyle/>
                    <a:p>
                      <a:endParaRPr lang="es-PE"/>
                    </a:p>
                  </a:txBody>
                  <a:tcPr/>
                </a:tc>
                <a:tc>
                  <a:txBody>
                    <a:bodyPr/>
                    <a:lstStyle/>
                    <a:p>
                      <a:pPr algn="ctr" fontAlgn="ctr"/>
                      <a:r>
                        <a:rPr lang="es-PE" sz="1000" u="none" strike="noStrike">
                          <a:effectLst/>
                        </a:rPr>
                        <a:t>9</a:t>
                      </a:r>
                      <a:endParaRPr lang="es-PE" sz="1000" b="0" i="0" u="none" strike="noStrike">
                        <a:solidFill>
                          <a:srgbClr val="000000"/>
                        </a:solidFill>
                        <a:effectLst/>
                        <a:latin typeface="Calibri" panose="020F0502020204030204" pitchFamily="34" charset="0"/>
                      </a:endParaRPr>
                    </a:p>
                  </a:txBody>
                  <a:tcPr marL="3687" marR="3687" marT="3687" marB="0" anchor="ctr"/>
                </a:tc>
                <a:tc rowSpan="2">
                  <a:txBody>
                    <a:bodyPr/>
                    <a:lstStyle/>
                    <a:p>
                      <a:pPr algn="l" fontAlgn="ctr"/>
                      <a:r>
                        <a:rPr lang="es-PE" sz="1000" u="none" strike="noStrike">
                          <a:effectLst/>
                        </a:rPr>
                        <a:t>MAYO</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l" fontAlgn="ctr"/>
                      <a:r>
                        <a:rPr lang="es-PE" sz="1000" u="none" strike="noStrike">
                          <a:effectLst/>
                        </a:rPr>
                        <a:t>Actividad en Pachacutec-Ventanilla</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ctr" fontAlgn="ctr"/>
                      <a:r>
                        <a:rPr lang="es-PE" sz="1000" u="none" strike="noStrike">
                          <a:effectLst/>
                        </a:rPr>
                        <a:t>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a:effectLst/>
                        </a:rPr>
                        <a:t>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dirty="0">
                          <a:effectLst/>
                        </a:rPr>
                        <a:t>---------</a:t>
                      </a:r>
                      <a:endParaRPr lang="es-PE" sz="1000" b="0" i="0" u="none" strike="noStrike" dirty="0">
                        <a:solidFill>
                          <a:srgbClr val="000000"/>
                        </a:solidFill>
                        <a:effectLst/>
                        <a:latin typeface="Calibri" panose="020F0502020204030204" pitchFamily="34" charset="0"/>
                      </a:endParaRPr>
                    </a:p>
                  </a:txBody>
                  <a:tcPr marL="3687" marR="3687" marT="3687" marB="0" anchor="ctr"/>
                </a:tc>
              </a:tr>
              <a:tr h="232796">
                <a:tc vMerge="1">
                  <a:txBody>
                    <a:bodyPr/>
                    <a:lstStyle/>
                    <a:p>
                      <a:endParaRPr lang="es-PE"/>
                    </a:p>
                  </a:txBody>
                  <a:tcPr/>
                </a:tc>
                <a:tc>
                  <a:txBody>
                    <a:bodyPr/>
                    <a:lstStyle/>
                    <a:p>
                      <a:pPr algn="ctr" fontAlgn="ctr"/>
                      <a:r>
                        <a:rPr lang="es-PE" sz="1000" u="none" strike="noStrike">
                          <a:effectLst/>
                        </a:rPr>
                        <a:t>80</a:t>
                      </a:r>
                      <a:endParaRPr lang="es-PE" sz="1000" b="0" i="0" u="none" strike="noStrike">
                        <a:solidFill>
                          <a:srgbClr val="000000"/>
                        </a:solidFill>
                        <a:effectLst/>
                        <a:latin typeface="Calibri" panose="020F0502020204030204" pitchFamily="34" charset="0"/>
                      </a:endParaRPr>
                    </a:p>
                  </a:txBody>
                  <a:tcPr marL="3687" marR="3687" marT="3687" marB="0" anchor="ctr"/>
                </a:tc>
                <a:tc vMerge="1">
                  <a:txBody>
                    <a:bodyPr/>
                    <a:lstStyle/>
                    <a:p>
                      <a:endParaRPr lang="es-PE"/>
                    </a:p>
                  </a:txBody>
                  <a:tcPr/>
                </a:tc>
                <a:tc>
                  <a:txBody>
                    <a:bodyPr/>
                    <a:lstStyle/>
                    <a:p>
                      <a:pPr algn="l" fontAlgn="ctr"/>
                      <a:r>
                        <a:rPr lang="es-PE" sz="1000" u="none" strike="noStrike">
                          <a:effectLst/>
                        </a:rPr>
                        <a:t>Simulacro de SISMO y TSUNAMI</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ctr" fontAlgn="ctr"/>
                      <a:r>
                        <a:rPr lang="es-PE" sz="1000" u="none" strike="noStrike">
                          <a:effectLst/>
                        </a:rPr>
                        <a:t>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a:effectLst/>
                        </a:rPr>
                        <a:t>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dirty="0">
                          <a:effectLst/>
                        </a:rPr>
                        <a:t>---------</a:t>
                      </a:r>
                      <a:endParaRPr lang="es-PE" sz="1000" b="0" i="0" u="none" strike="noStrike" dirty="0">
                        <a:solidFill>
                          <a:srgbClr val="000000"/>
                        </a:solidFill>
                        <a:effectLst/>
                        <a:latin typeface="Calibri" panose="020F0502020204030204" pitchFamily="34" charset="0"/>
                      </a:endParaRPr>
                    </a:p>
                  </a:txBody>
                  <a:tcPr marL="3687" marR="3687" marT="3687" marB="0" anchor="ctr"/>
                </a:tc>
              </a:tr>
              <a:tr h="232796">
                <a:tc vMerge="1">
                  <a:txBody>
                    <a:bodyPr/>
                    <a:lstStyle/>
                    <a:p>
                      <a:endParaRPr lang="es-PE"/>
                    </a:p>
                  </a:txBody>
                  <a:tcPr/>
                </a:tc>
                <a:tc>
                  <a:txBody>
                    <a:bodyPr/>
                    <a:lstStyle/>
                    <a:p>
                      <a:pPr algn="ctr" fontAlgn="ctr"/>
                      <a:r>
                        <a:rPr lang="es-PE" sz="1000" u="none" strike="noStrike">
                          <a:effectLst/>
                        </a:rPr>
                        <a:t>40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l" fontAlgn="ctr"/>
                      <a:r>
                        <a:rPr lang="es-PE" sz="1000" u="none" strike="noStrike">
                          <a:effectLst/>
                        </a:rPr>
                        <a:t>MAYO - SETIEMBRE</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l" fontAlgn="ctr"/>
                      <a:r>
                        <a:rPr lang="es-PE" sz="1000" u="none" strike="noStrike">
                          <a:effectLst/>
                        </a:rPr>
                        <a:t>CAPTA 2019-1</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ctr" fontAlgn="ctr"/>
                      <a:r>
                        <a:rPr lang="es-PE" sz="1000" u="none" strike="noStrike">
                          <a:effectLst/>
                        </a:rPr>
                        <a:t>40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a:effectLst/>
                        </a:rPr>
                        <a:t>40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dirty="0">
                          <a:effectLst/>
                        </a:rPr>
                        <a:t>S/48,782.00</a:t>
                      </a:r>
                      <a:endParaRPr lang="es-PE" sz="1000" b="0" i="0" u="none" strike="noStrike" dirty="0">
                        <a:solidFill>
                          <a:srgbClr val="000000"/>
                        </a:solidFill>
                        <a:effectLst/>
                        <a:latin typeface="Calibri" panose="020F0502020204030204" pitchFamily="34" charset="0"/>
                      </a:endParaRPr>
                    </a:p>
                  </a:txBody>
                  <a:tcPr marL="3687" marR="3687" marT="3687" marB="0" anchor="ctr"/>
                </a:tc>
              </a:tr>
              <a:tr h="471413">
                <a:tc vMerge="1">
                  <a:txBody>
                    <a:bodyPr/>
                    <a:lstStyle/>
                    <a:p>
                      <a:endParaRPr lang="es-PE"/>
                    </a:p>
                  </a:txBody>
                  <a:tcPr/>
                </a:tc>
                <a:tc>
                  <a:txBody>
                    <a:bodyPr/>
                    <a:lstStyle/>
                    <a:p>
                      <a:pPr algn="ctr" fontAlgn="ctr"/>
                      <a:r>
                        <a:rPr lang="es-PE" sz="1000" u="none" strike="noStrike">
                          <a:effectLst/>
                        </a:rPr>
                        <a:t>13</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l" fontAlgn="ctr"/>
                      <a:r>
                        <a:rPr lang="es-PE" sz="1000" u="none" strike="noStrike">
                          <a:effectLst/>
                        </a:rPr>
                        <a:t>JUNIO</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l" fontAlgn="ctr"/>
                      <a:r>
                        <a:rPr lang="es-PE" sz="1000" u="none" strike="noStrike">
                          <a:effectLst/>
                        </a:rPr>
                        <a:t>Presentación del Libro "Operación Lava Jato - Crónicas de uns sistema corrupcto Institucionalizado </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ctr" fontAlgn="ctr"/>
                      <a:r>
                        <a:rPr lang="es-PE" sz="1000" u="none" strike="noStrike">
                          <a:effectLst/>
                        </a:rPr>
                        <a:t>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a:effectLst/>
                        </a:rPr>
                        <a:t>2</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dirty="0">
                          <a:effectLst/>
                        </a:rPr>
                        <a:t>---------</a:t>
                      </a:r>
                      <a:endParaRPr lang="es-PE" sz="1000" b="0" i="0" u="none" strike="noStrike" dirty="0">
                        <a:solidFill>
                          <a:srgbClr val="000000"/>
                        </a:solidFill>
                        <a:effectLst/>
                        <a:latin typeface="Calibri" panose="020F0502020204030204" pitchFamily="34" charset="0"/>
                      </a:endParaRPr>
                    </a:p>
                  </a:txBody>
                  <a:tcPr marL="3687" marR="3687" marT="3687" marB="0" anchor="ctr"/>
                </a:tc>
              </a:tr>
              <a:tr h="465594">
                <a:tc vMerge="1">
                  <a:txBody>
                    <a:bodyPr/>
                    <a:lstStyle/>
                    <a:p>
                      <a:endParaRPr lang="es-PE"/>
                    </a:p>
                  </a:txBody>
                  <a:tcPr/>
                </a:tc>
                <a:tc>
                  <a:txBody>
                    <a:bodyPr/>
                    <a:lstStyle/>
                    <a:p>
                      <a:pPr algn="ctr" fontAlgn="ctr"/>
                      <a:r>
                        <a:rPr lang="es-PE" sz="1000" u="none" strike="noStrike">
                          <a:effectLst/>
                        </a:rPr>
                        <a:t>9</a:t>
                      </a:r>
                      <a:endParaRPr lang="es-PE" sz="1000" b="0" i="0" u="none" strike="noStrike">
                        <a:solidFill>
                          <a:srgbClr val="000000"/>
                        </a:solidFill>
                        <a:effectLst/>
                        <a:latin typeface="Calibri" panose="020F0502020204030204" pitchFamily="34" charset="0"/>
                      </a:endParaRPr>
                    </a:p>
                  </a:txBody>
                  <a:tcPr marL="3687" marR="3687" marT="3687" marB="0" anchor="ctr"/>
                </a:tc>
                <a:tc rowSpan="2">
                  <a:txBody>
                    <a:bodyPr/>
                    <a:lstStyle/>
                    <a:p>
                      <a:pPr algn="l" fontAlgn="ctr"/>
                      <a:r>
                        <a:rPr lang="es-PE" sz="1000" u="none" strike="noStrike">
                          <a:effectLst/>
                        </a:rPr>
                        <a:t>SETIEMBRE</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l" fontAlgn="ctr"/>
                      <a:r>
                        <a:rPr lang="es-PE" sz="1000" u="none" strike="noStrike">
                          <a:effectLst/>
                        </a:rPr>
                        <a:t>Primera Jornada de Capacitación en temas de Derecho Procesal, Penal y Regristral</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ctr" fontAlgn="ctr"/>
                      <a:r>
                        <a:rPr lang="es-PE" sz="1000" u="none" strike="noStrike">
                          <a:effectLst/>
                        </a:rPr>
                        <a:t>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a:effectLst/>
                        </a:rPr>
                        <a:t>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dirty="0">
                          <a:effectLst/>
                        </a:rPr>
                        <a:t>---------</a:t>
                      </a:r>
                      <a:endParaRPr lang="es-PE" sz="1000" b="0" i="0" u="none" strike="noStrike" dirty="0">
                        <a:solidFill>
                          <a:srgbClr val="000000"/>
                        </a:solidFill>
                        <a:effectLst/>
                        <a:latin typeface="Calibri" panose="020F0502020204030204" pitchFamily="34" charset="0"/>
                      </a:endParaRPr>
                    </a:p>
                  </a:txBody>
                  <a:tcPr marL="3687" marR="3687" marT="3687" marB="0" anchor="ctr"/>
                </a:tc>
              </a:tr>
              <a:tr h="285176">
                <a:tc vMerge="1">
                  <a:txBody>
                    <a:bodyPr/>
                    <a:lstStyle/>
                    <a:p>
                      <a:endParaRPr lang="es-PE"/>
                    </a:p>
                  </a:txBody>
                  <a:tcPr/>
                </a:tc>
                <a:tc>
                  <a:txBody>
                    <a:bodyPr/>
                    <a:lstStyle/>
                    <a:p>
                      <a:pPr algn="ctr" fontAlgn="ctr"/>
                      <a:r>
                        <a:rPr lang="es-PE" sz="1000" u="none" strike="noStrike">
                          <a:effectLst/>
                        </a:rPr>
                        <a:t>219</a:t>
                      </a:r>
                      <a:endParaRPr lang="es-PE" sz="1000" b="0" i="0" u="none" strike="noStrike">
                        <a:solidFill>
                          <a:srgbClr val="000000"/>
                        </a:solidFill>
                        <a:effectLst/>
                        <a:latin typeface="Calibri" panose="020F0502020204030204" pitchFamily="34" charset="0"/>
                      </a:endParaRPr>
                    </a:p>
                  </a:txBody>
                  <a:tcPr marL="3687" marR="3687" marT="3687" marB="0" anchor="ctr"/>
                </a:tc>
                <a:tc vMerge="1">
                  <a:txBody>
                    <a:bodyPr/>
                    <a:lstStyle/>
                    <a:p>
                      <a:endParaRPr lang="es-PE"/>
                    </a:p>
                  </a:txBody>
                  <a:tcPr/>
                </a:tc>
                <a:tc>
                  <a:txBody>
                    <a:bodyPr/>
                    <a:lstStyle/>
                    <a:p>
                      <a:pPr algn="l" fontAlgn="ctr"/>
                      <a:r>
                        <a:rPr lang="es-PE" sz="1000" u="none" strike="noStrike">
                          <a:effectLst/>
                        </a:rPr>
                        <a:t>III Congreso Internacional de Derecho Penal</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ctr" fontAlgn="ctr"/>
                      <a:r>
                        <a:rPr lang="es-PE" sz="1000" u="none" strike="noStrike">
                          <a:effectLst/>
                        </a:rPr>
                        <a:t>171</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a:effectLst/>
                        </a:rPr>
                        <a:t>219</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dirty="0">
                          <a:effectLst/>
                        </a:rPr>
                        <a:t>S/4,148.14</a:t>
                      </a:r>
                      <a:endParaRPr lang="es-PE" sz="1000" b="0" i="0" u="none" strike="noStrike" dirty="0">
                        <a:solidFill>
                          <a:srgbClr val="000000"/>
                        </a:solidFill>
                        <a:effectLst/>
                        <a:latin typeface="Calibri" panose="020F0502020204030204" pitchFamily="34" charset="0"/>
                      </a:endParaRPr>
                    </a:p>
                  </a:txBody>
                  <a:tcPr marL="3687" marR="3687" marT="3687" marB="0" anchor="ctr"/>
                </a:tc>
              </a:tr>
              <a:tr h="250257">
                <a:tc vMerge="1">
                  <a:txBody>
                    <a:bodyPr/>
                    <a:lstStyle/>
                    <a:p>
                      <a:endParaRPr lang="es-PE"/>
                    </a:p>
                  </a:txBody>
                  <a:tcPr/>
                </a:tc>
                <a:tc>
                  <a:txBody>
                    <a:bodyPr/>
                    <a:lstStyle/>
                    <a:p>
                      <a:pPr algn="ctr" fontAlgn="ctr"/>
                      <a:r>
                        <a:rPr lang="es-PE" sz="1000" u="none" strike="noStrike">
                          <a:effectLst/>
                        </a:rPr>
                        <a:t>22</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l" fontAlgn="ctr"/>
                      <a:r>
                        <a:rPr lang="es-PE" sz="1000" u="none" strike="noStrike">
                          <a:effectLst/>
                        </a:rPr>
                        <a:t>SETIEMBRE-NOVIEMBRE</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l" fontAlgn="ctr"/>
                      <a:r>
                        <a:rPr lang="es-PE" sz="1000" u="none" strike="noStrike">
                          <a:effectLst/>
                        </a:rPr>
                        <a:t>CAPTA19-2 (práctica)</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ctr" fontAlgn="ctr"/>
                      <a:r>
                        <a:rPr lang="es-PE" sz="1000" u="none" strike="noStrike">
                          <a:effectLst/>
                        </a:rPr>
                        <a:t>22</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a:effectLst/>
                        </a:rPr>
                        <a:t>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dirty="0">
                          <a:effectLst/>
                        </a:rPr>
                        <a:t>S/11,700.00</a:t>
                      </a:r>
                      <a:endParaRPr lang="es-PE" sz="1000" b="0" i="0" u="none" strike="noStrike" dirty="0">
                        <a:solidFill>
                          <a:srgbClr val="000000"/>
                        </a:solidFill>
                        <a:effectLst/>
                        <a:latin typeface="Calibri" panose="020F0502020204030204" pitchFamily="34" charset="0"/>
                      </a:endParaRPr>
                    </a:p>
                  </a:txBody>
                  <a:tcPr marL="3687" marR="3687" marT="3687" marB="0" anchor="ctr"/>
                </a:tc>
              </a:tr>
              <a:tr h="378295">
                <a:tc vMerge="1">
                  <a:txBody>
                    <a:bodyPr/>
                    <a:lstStyle/>
                    <a:p>
                      <a:endParaRPr lang="es-PE"/>
                    </a:p>
                  </a:txBody>
                  <a:tcPr/>
                </a:tc>
                <a:tc>
                  <a:txBody>
                    <a:bodyPr/>
                    <a:lstStyle/>
                    <a:p>
                      <a:pPr algn="ctr" fontAlgn="ctr"/>
                      <a:r>
                        <a:rPr lang="es-PE" sz="1000" u="none" strike="noStrike">
                          <a:effectLst/>
                        </a:rPr>
                        <a:t>138</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l" fontAlgn="ctr"/>
                      <a:r>
                        <a:rPr lang="es-PE" sz="1000" u="none" strike="noStrike">
                          <a:effectLst/>
                        </a:rPr>
                        <a:t>NOVIEMBRE</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l" fontAlgn="ctr"/>
                      <a:r>
                        <a:rPr lang="es-PE" sz="1000" u="none" strike="noStrike">
                          <a:effectLst/>
                        </a:rPr>
                        <a:t>Seminario de Medio Ambiente del punto de vista constitucional, civl y penal</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ctr" fontAlgn="ctr"/>
                      <a:r>
                        <a:rPr lang="es-PE" sz="1000" u="none" strike="noStrike">
                          <a:effectLst/>
                        </a:rPr>
                        <a:t>0</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a:effectLst/>
                        </a:rPr>
                        <a:t>7</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dirty="0">
                          <a:effectLst/>
                        </a:rPr>
                        <a:t>---------</a:t>
                      </a:r>
                      <a:endParaRPr lang="es-PE" sz="1000" b="0" i="0" u="none" strike="noStrike" dirty="0">
                        <a:solidFill>
                          <a:srgbClr val="000000"/>
                        </a:solidFill>
                        <a:effectLst/>
                        <a:latin typeface="Calibri" panose="020F0502020204030204" pitchFamily="34" charset="0"/>
                      </a:endParaRPr>
                    </a:p>
                  </a:txBody>
                  <a:tcPr marL="3687" marR="3687" marT="3687" marB="0" anchor="ctr"/>
                </a:tc>
              </a:tr>
              <a:tr h="116399">
                <a:tc vMerge="1">
                  <a:txBody>
                    <a:bodyPr/>
                    <a:lstStyle/>
                    <a:p>
                      <a:endParaRPr lang="es-PE"/>
                    </a:p>
                  </a:txBody>
                  <a:tcPr/>
                </a:tc>
                <a:tc>
                  <a:txBody>
                    <a:bodyPr/>
                    <a:lstStyle/>
                    <a:p>
                      <a:pPr algn="ctr" fontAlgn="ctr"/>
                      <a:r>
                        <a:rPr lang="es-PE" sz="1000" u="none" strike="noStrike">
                          <a:effectLst/>
                        </a:rPr>
                        <a:t> </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l" fontAlgn="ctr"/>
                      <a:r>
                        <a:rPr lang="es-PE" sz="1000" u="none" strike="noStrike">
                          <a:effectLst/>
                        </a:rPr>
                        <a:t> </a:t>
                      </a:r>
                      <a:endParaRPr lang="es-PE" sz="1000" b="0" i="0" u="none" strike="noStrike">
                        <a:solidFill>
                          <a:srgbClr val="000000"/>
                        </a:solidFill>
                        <a:effectLst/>
                        <a:latin typeface="Bookman Old Style" panose="02050604050505020204" pitchFamily="18" charset="0"/>
                      </a:endParaRPr>
                    </a:p>
                  </a:txBody>
                  <a:tcPr marL="3687" marR="3687" marT="3687" marB="0" anchor="ctr"/>
                </a:tc>
                <a:tc>
                  <a:txBody>
                    <a:bodyPr/>
                    <a:lstStyle/>
                    <a:p>
                      <a:pPr algn="l" fontAlgn="b"/>
                      <a:endParaRPr lang="es-PE" sz="1000" b="0" i="0" u="none" strike="noStrike">
                        <a:solidFill>
                          <a:srgbClr val="000000"/>
                        </a:solidFill>
                        <a:effectLst/>
                        <a:latin typeface="Calibri" panose="020F0502020204030204" pitchFamily="34" charset="0"/>
                      </a:endParaRPr>
                    </a:p>
                  </a:txBody>
                  <a:tcPr marL="3687" marR="3687" marT="3687" marB="0" anchor="b"/>
                </a:tc>
                <a:tc>
                  <a:txBody>
                    <a:bodyPr/>
                    <a:lstStyle/>
                    <a:p>
                      <a:pPr algn="r" fontAlgn="ctr"/>
                      <a:r>
                        <a:rPr lang="es-PE" sz="1000" u="none" strike="noStrike">
                          <a:effectLst/>
                        </a:rPr>
                        <a:t>239</a:t>
                      </a:r>
                      <a:endParaRPr lang="es-PE" sz="1000" b="0" i="0" u="none" strike="noStrike">
                        <a:solidFill>
                          <a:srgbClr val="000000"/>
                        </a:solidFill>
                        <a:effectLst/>
                        <a:latin typeface="Calibri" panose="020F0502020204030204" pitchFamily="34" charset="0"/>
                      </a:endParaRPr>
                    </a:p>
                  </a:txBody>
                  <a:tcPr marL="3687" marR="3687" marT="3687" marB="0" anchor="ctr"/>
                </a:tc>
                <a:tc>
                  <a:txBody>
                    <a:bodyPr/>
                    <a:lstStyle/>
                    <a:p>
                      <a:pPr algn="ctr" fontAlgn="ctr"/>
                      <a:r>
                        <a:rPr lang="es-PE" sz="1000" u="none" strike="noStrike">
                          <a:effectLst/>
                        </a:rPr>
                        <a:t> </a:t>
                      </a:r>
                      <a:endParaRPr lang="es-PE" sz="1000" b="0" i="0" u="none" strike="noStrike">
                        <a:solidFill>
                          <a:srgbClr val="000000"/>
                        </a:solidFill>
                        <a:effectLst/>
                        <a:latin typeface="Calibri" panose="020F0502020204030204" pitchFamily="34" charset="0"/>
                      </a:endParaRPr>
                    </a:p>
                  </a:txBody>
                  <a:tcPr marL="3687" marR="3687" marT="3687" marB="0" anchor="ctr"/>
                </a:tc>
                <a:tc rowSpan="3">
                  <a:txBody>
                    <a:bodyPr/>
                    <a:lstStyle/>
                    <a:p>
                      <a:pPr algn="ctr" fontAlgn="ctr"/>
                      <a:r>
                        <a:rPr lang="es-PE" sz="1000" u="none" strike="noStrike" dirty="0">
                          <a:effectLst/>
                        </a:rPr>
                        <a:t>---------</a:t>
                      </a:r>
                      <a:endParaRPr lang="es-PE" sz="1000" b="0" i="0" u="none" strike="noStrike" dirty="0">
                        <a:solidFill>
                          <a:srgbClr val="000000"/>
                        </a:solidFill>
                        <a:effectLst/>
                        <a:latin typeface="Calibri" panose="020F0502020204030204" pitchFamily="34" charset="0"/>
                      </a:endParaRPr>
                    </a:p>
                  </a:txBody>
                  <a:tcPr marL="3687" marR="3687" marT="3687" marB="0" anchor="ctr"/>
                </a:tc>
              </a:tr>
              <a:tr h="116399">
                <a:tc vMerge="1">
                  <a:txBody>
                    <a:bodyPr/>
                    <a:lstStyle/>
                    <a:p>
                      <a:endParaRPr lang="es-PE"/>
                    </a:p>
                  </a:txBody>
                  <a:tcPr/>
                </a:tc>
                <a:tc gridSpan="4">
                  <a:txBody>
                    <a:bodyPr/>
                    <a:lstStyle/>
                    <a:p>
                      <a:pPr algn="r" fontAlgn="ctr"/>
                      <a:r>
                        <a:rPr lang="es-PE" sz="1000" u="none" strike="noStrike">
                          <a:effectLst/>
                        </a:rPr>
                        <a:t>CORRECCIÓN DE NOMBRES</a:t>
                      </a:r>
                      <a:endParaRPr lang="es-PE" sz="1000" b="0" i="0" u="none" strike="noStrike">
                        <a:solidFill>
                          <a:srgbClr val="000000"/>
                        </a:solidFill>
                        <a:effectLst/>
                        <a:latin typeface="Calibri" panose="020F0502020204030204" pitchFamily="34" charset="0"/>
                      </a:endParaRPr>
                    </a:p>
                  </a:txBody>
                  <a:tcPr marL="3687" marR="3687" marT="3687" marB="0" anchor="ctr"/>
                </a:tc>
                <a:tc hMerge="1">
                  <a:txBody>
                    <a:bodyPr/>
                    <a:lstStyle/>
                    <a:p>
                      <a:endParaRPr lang="es-PE"/>
                    </a:p>
                  </a:txBody>
                  <a:tcPr/>
                </a:tc>
                <a:tc hMerge="1">
                  <a:txBody>
                    <a:bodyPr/>
                    <a:lstStyle/>
                    <a:p>
                      <a:endParaRPr lang="es-PE"/>
                    </a:p>
                  </a:txBody>
                  <a:tcPr/>
                </a:tc>
                <a:tc hMerge="1">
                  <a:txBody>
                    <a:bodyPr/>
                    <a:lstStyle/>
                    <a:p>
                      <a:endParaRPr lang="es-PE"/>
                    </a:p>
                  </a:txBody>
                  <a:tcPr/>
                </a:tc>
                <a:tc>
                  <a:txBody>
                    <a:bodyPr/>
                    <a:lstStyle/>
                    <a:p>
                      <a:pPr algn="ctr" fontAlgn="ctr"/>
                      <a:r>
                        <a:rPr lang="es-PE" sz="1000" u="none" strike="noStrike" dirty="0">
                          <a:effectLst/>
                        </a:rPr>
                        <a:t>12</a:t>
                      </a:r>
                      <a:endParaRPr lang="es-PE" sz="1000" b="0" i="0" u="none" strike="noStrike" dirty="0">
                        <a:solidFill>
                          <a:srgbClr val="000000"/>
                        </a:solidFill>
                        <a:effectLst/>
                        <a:latin typeface="Calibri" panose="020F0502020204030204" pitchFamily="34" charset="0"/>
                      </a:endParaRPr>
                    </a:p>
                  </a:txBody>
                  <a:tcPr marL="3687" marR="3687" marT="3687" marB="0" anchor="ctr"/>
                </a:tc>
                <a:tc vMerge="1">
                  <a:txBody>
                    <a:bodyPr/>
                    <a:lstStyle/>
                    <a:p>
                      <a:endParaRPr lang="es-PE"/>
                    </a:p>
                  </a:txBody>
                  <a:tcPr/>
                </a:tc>
              </a:tr>
              <a:tr h="116399">
                <a:tc vMerge="1">
                  <a:txBody>
                    <a:bodyPr/>
                    <a:lstStyle/>
                    <a:p>
                      <a:endParaRPr lang="es-PE"/>
                    </a:p>
                  </a:txBody>
                  <a:tcPr/>
                </a:tc>
                <a:tc gridSpan="4">
                  <a:txBody>
                    <a:bodyPr/>
                    <a:lstStyle/>
                    <a:p>
                      <a:pPr algn="r" fontAlgn="ctr"/>
                      <a:r>
                        <a:rPr lang="es-PE" sz="1000" u="none" strike="noStrike">
                          <a:effectLst/>
                        </a:rPr>
                        <a:t>ANULADOS</a:t>
                      </a:r>
                      <a:endParaRPr lang="es-PE" sz="1000" b="0" i="0" u="none" strike="noStrike">
                        <a:solidFill>
                          <a:srgbClr val="000000"/>
                        </a:solidFill>
                        <a:effectLst/>
                        <a:latin typeface="Calibri" panose="020F0502020204030204" pitchFamily="34" charset="0"/>
                      </a:endParaRPr>
                    </a:p>
                  </a:txBody>
                  <a:tcPr marL="3687" marR="3687" marT="3687" marB="0" anchor="ctr"/>
                </a:tc>
                <a:tc hMerge="1">
                  <a:txBody>
                    <a:bodyPr/>
                    <a:lstStyle/>
                    <a:p>
                      <a:endParaRPr lang="es-PE"/>
                    </a:p>
                  </a:txBody>
                  <a:tcPr/>
                </a:tc>
                <a:tc hMerge="1">
                  <a:txBody>
                    <a:bodyPr/>
                    <a:lstStyle/>
                    <a:p>
                      <a:endParaRPr lang="es-PE"/>
                    </a:p>
                  </a:txBody>
                  <a:tcPr/>
                </a:tc>
                <a:tc hMerge="1">
                  <a:txBody>
                    <a:bodyPr/>
                    <a:lstStyle/>
                    <a:p>
                      <a:endParaRPr lang="es-PE"/>
                    </a:p>
                  </a:txBody>
                  <a:tcPr/>
                </a:tc>
                <a:tc>
                  <a:txBody>
                    <a:bodyPr/>
                    <a:lstStyle/>
                    <a:p>
                      <a:pPr algn="ctr" fontAlgn="ctr"/>
                      <a:r>
                        <a:rPr lang="es-PE" sz="1000" u="none" strike="noStrike" dirty="0">
                          <a:effectLst/>
                        </a:rPr>
                        <a:t>28</a:t>
                      </a:r>
                      <a:endParaRPr lang="es-PE" sz="1000" b="0" i="0" u="none" strike="noStrike" dirty="0">
                        <a:solidFill>
                          <a:srgbClr val="000000"/>
                        </a:solidFill>
                        <a:effectLst/>
                        <a:latin typeface="Calibri" panose="020F0502020204030204" pitchFamily="34" charset="0"/>
                      </a:endParaRPr>
                    </a:p>
                  </a:txBody>
                  <a:tcPr marL="3687" marR="3687" marT="3687" marB="0" anchor="ctr"/>
                </a:tc>
                <a:tc vMerge="1">
                  <a:txBody>
                    <a:bodyPr/>
                    <a:lstStyle/>
                    <a:p>
                      <a:endParaRPr lang="es-PE"/>
                    </a:p>
                  </a:txBody>
                  <a:tcPr/>
                </a:tc>
              </a:tr>
              <a:tr h="145498">
                <a:tc gridSpan="5">
                  <a:txBody>
                    <a:bodyPr/>
                    <a:lstStyle/>
                    <a:p>
                      <a:pPr algn="r" fontAlgn="ctr"/>
                      <a:r>
                        <a:rPr lang="es-PE" sz="1000" u="none" strike="noStrike">
                          <a:effectLst/>
                        </a:rPr>
                        <a:t>TOTAL</a:t>
                      </a:r>
                      <a:endParaRPr lang="es-PE" sz="1000" b="0" i="0" u="none" strike="noStrike">
                        <a:solidFill>
                          <a:srgbClr val="000000"/>
                        </a:solidFill>
                        <a:effectLst/>
                        <a:latin typeface="Calibri" panose="020F0502020204030204" pitchFamily="34" charset="0"/>
                      </a:endParaRPr>
                    </a:p>
                  </a:txBody>
                  <a:tcPr marL="3687" marR="3687" marT="3687" marB="0" anchor="ctr"/>
                </a:tc>
                <a:tc hMerge="1">
                  <a:txBody>
                    <a:bodyPr/>
                    <a:lstStyle/>
                    <a:p>
                      <a:endParaRPr lang="es-PE"/>
                    </a:p>
                  </a:txBody>
                  <a:tcPr/>
                </a:tc>
                <a:tc hMerge="1">
                  <a:txBody>
                    <a:bodyPr/>
                    <a:lstStyle/>
                    <a:p>
                      <a:endParaRPr lang="es-PE"/>
                    </a:p>
                  </a:txBody>
                  <a:tcPr/>
                </a:tc>
                <a:tc hMerge="1">
                  <a:txBody>
                    <a:bodyPr/>
                    <a:lstStyle/>
                    <a:p>
                      <a:endParaRPr lang="es-PE"/>
                    </a:p>
                  </a:txBody>
                  <a:tcPr/>
                </a:tc>
                <a:tc hMerge="1">
                  <a:txBody>
                    <a:bodyPr/>
                    <a:lstStyle/>
                    <a:p>
                      <a:endParaRPr lang="es-PE"/>
                    </a:p>
                  </a:txBody>
                  <a:tcPr/>
                </a:tc>
                <a:tc>
                  <a:txBody>
                    <a:bodyPr/>
                    <a:lstStyle/>
                    <a:p>
                      <a:pPr algn="ctr" fontAlgn="ctr"/>
                      <a:r>
                        <a:rPr lang="es-PE" sz="1000" u="none" strike="noStrike">
                          <a:effectLst/>
                        </a:rPr>
                        <a:t>366</a:t>
                      </a:r>
                      <a:endParaRPr lang="es-PE" sz="1000" b="1" i="0" u="none" strike="noStrike">
                        <a:solidFill>
                          <a:srgbClr val="000000"/>
                        </a:solidFill>
                        <a:effectLst/>
                        <a:latin typeface="Calibri" panose="020F0502020204030204" pitchFamily="34" charset="0"/>
                      </a:endParaRPr>
                    </a:p>
                  </a:txBody>
                  <a:tcPr marL="3687" marR="3687" marT="3687" marB="0" anchor="ctr"/>
                </a:tc>
                <a:tc>
                  <a:txBody>
                    <a:bodyPr/>
                    <a:lstStyle/>
                    <a:p>
                      <a:pPr algn="r" fontAlgn="ctr"/>
                      <a:r>
                        <a:rPr lang="es-PE" sz="1000" u="none" strike="noStrike" dirty="0">
                          <a:effectLst/>
                        </a:rPr>
                        <a:t>S/64,690.14</a:t>
                      </a:r>
                      <a:endParaRPr lang="es-PE" sz="1000" b="1" i="0" u="none" strike="noStrike" dirty="0">
                        <a:solidFill>
                          <a:srgbClr val="000000"/>
                        </a:solidFill>
                        <a:effectLst/>
                        <a:latin typeface="Calibri" panose="020F0502020204030204" pitchFamily="34" charset="0"/>
                      </a:endParaRPr>
                    </a:p>
                  </a:txBody>
                  <a:tcPr marL="3687" marR="3687" marT="3687" marB="0" anchor="ctr"/>
                </a:tc>
              </a:tr>
            </a:tbl>
          </a:graphicData>
        </a:graphic>
      </p:graphicFrame>
    </p:spTree>
    <p:extLst>
      <p:ext uri="{BB962C8B-B14F-4D97-AF65-F5344CB8AC3E}">
        <p14:creationId xmlns:p14="http://schemas.microsoft.com/office/powerpoint/2010/main" val="397467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PE" dirty="0"/>
          </a:p>
        </p:txBody>
      </p:sp>
      <p:sp>
        <p:nvSpPr>
          <p:cNvPr id="3" name="Marcador de contenido 2"/>
          <p:cNvSpPr>
            <a:spLocks noGrp="1"/>
          </p:cNvSpPr>
          <p:nvPr>
            <p:ph idx="1"/>
          </p:nvPr>
        </p:nvSpPr>
        <p:spPr/>
        <p:txBody>
          <a:bodyPr/>
          <a:lstStyle/>
          <a:p>
            <a:endParaRPr lang="es-PE" dirty="0"/>
          </a:p>
        </p:txBody>
      </p:sp>
      <p:sp>
        <p:nvSpPr>
          <p:cNvPr id="4" name="Marcador de fecha 3"/>
          <p:cNvSpPr>
            <a:spLocks noGrp="1"/>
          </p:cNvSpPr>
          <p:nvPr>
            <p:ph type="dt" sz="half" idx="10"/>
          </p:nvPr>
        </p:nvSpPr>
        <p:spPr/>
        <p:txBody>
          <a:bodyPr/>
          <a:lstStyle/>
          <a:p>
            <a:fld id="{F41A7741-0513-4018-B924-E6B8F8958CFC}" type="datetime1">
              <a:rPr lang="en-US" smtClean="0"/>
              <a:t>11/27/2019</a:t>
            </a:fld>
            <a:endParaRPr lang="en-US" dirty="0"/>
          </a:p>
        </p:txBody>
      </p:sp>
      <p:sp>
        <p:nvSpPr>
          <p:cNvPr id="5" name="Marcador de pie de página 4"/>
          <p:cNvSpPr>
            <a:spLocks noGrp="1"/>
          </p:cNvSpPr>
          <p:nvPr>
            <p:ph type="ftr" sz="quarter" idx="11"/>
          </p:nvPr>
        </p:nvSpPr>
        <p:spPr/>
        <p:txBody>
          <a:bodyPr/>
          <a:lstStyle/>
          <a:p>
            <a:r>
              <a:rPr lang="es-ES" smtClean="0"/>
              <a:t>CENTRO DE RESPONSABILIDAD SOCIAL Y EXTENSIÓN UNIVERSITARIA  DE LA FDCP DE LA UNMSM (CERSEU)</a:t>
            </a:r>
            <a:endParaRPr lang="en-US" dirty="0"/>
          </a:p>
        </p:txBody>
      </p:sp>
      <p:sp>
        <p:nvSpPr>
          <p:cNvPr id="6" name="Marcador de número de diapositiva 5"/>
          <p:cNvSpPr>
            <a:spLocks noGrp="1"/>
          </p:cNvSpPr>
          <p:nvPr>
            <p:ph type="sldNum" sz="quarter" idx="12"/>
          </p:nvPr>
        </p:nvSpPr>
        <p:spPr/>
        <p:txBody>
          <a:bodyPr/>
          <a:lstStyle/>
          <a:p>
            <a:fld id="{6D22F896-40B5-4ADD-8801-0D06FADFA095}" type="slidenum">
              <a:rPr lang="en-US" smtClean="0"/>
              <a:t>14</a:t>
            </a:fld>
            <a:endParaRPr lang="en-US" dirty="0"/>
          </a:p>
        </p:txBody>
      </p:sp>
      <p:graphicFrame>
        <p:nvGraphicFramePr>
          <p:cNvPr id="7" name="Gráfico 6">
            <a:extLst>
              <a:ext uri="{FF2B5EF4-FFF2-40B4-BE49-F238E27FC236}">
                <a16:creationId xmlns="" xmlns:xdr="http://schemas.openxmlformats.org/drawingml/2006/spreadsheetDrawing" xmlns:a16="http://schemas.microsoft.com/office/drawing/2014/main" xmlns:lc="http://schemas.openxmlformats.org/drawingml/2006/lockedCanvas" id="{4CC49A77-4C63-4E6E-8FAD-EC451973237E}"/>
              </a:ext>
            </a:extLst>
          </p:cNvPr>
          <p:cNvGraphicFramePr>
            <a:graphicFrameLocks noGrp="1"/>
          </p:cNvGraphicFramePr>
          <p:nvPr>
            <p:extLst>
              <p:ext uri="{D42A27DB-BD31-4B8C-83A1-F6EECF244321}">
                <p14:modId xmlns:p14="http://schemas.microsoft.com/office/powerpoint/2010/main" val="35688468"/>
              </p:ext>
            </p:extLst>
          </p:nvPr>
        </p:nvGraphicFramePr>
        <p:xfrm>
          <a:off x="1451579" y="32854"/>
          <a:ext cx="8689199" cy="60960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864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Modelo de responsabilidad social universitaria</a:t>
            </a:r>
            <a:endParaRPr lang="en-US" dirty="0"/>
          </a:p>
        </p:txBody>
      </p:sp>
      <p:sp>
        <p:nvSpPr>
          <p:cNvPr id="3" name="Marcador de contenido 2"/>
          <p:cNvSpPr>
            <a:spLocks noGrp="1"/>
          </p:cNvSpPr>
          <p:nvPr>
            <p:ph idx="1"/>
          </p:nvPr>
        </p:nvSpPr>
        <p:spPr/>
        <p:txBody>
          <a:bodyPr>
            <a:normAutofit fontScale="92500" lnSpcReduction="10000"/>
          </a:bodyPr>
          <a:lstStyle/>
          <a:p>
            <a:r>
              <a:rPr lang="es-ES" sz="2400" dirty="0"/>
              <a:t>Principios conforme el Estatuto: </a:t>
            </a:r>
          </a:p>
          <a:p>
            <a:pPr marL="0" indent="0">
              <a:buNone/>
            </a:pPr>
            <a:r>
              <a:rPr lang="es-ES" dirty="0"/>
              <a:t>	</a:t>
            </a:r>
            <a:r>
              <a:rPr lang="es-ES" sz="1600" dirty="0"/>
              <a:t>* Dignidad de la persona (art. 4, literal a)		* Interdependencia e interdisciplinaridad</a:t>
            </a:r>
          </a:p>
          <a:p>
            <a:pPr marL="0" indent="0">
              <a:buNone/>
            </a:pPr>
            <a:r>
              <a:rPr lang="es-ES" sz="1600" dirty="0"/>
              <a:t>	* Sociabilidad y solidaridad.			* Transparencia y rendición de cuentas (</a:t>
            </a:r>
            <a:r>
              <a:rPr lang="es-ES" sz="1600" dirty="0">
                <a:solidFill>
                  <a:prstClr val="black"/>
                </a:solidFill>
              </a:rPr>
              <a:t>art. 4, 							literal k, al cual hay que sumarle el de ética</a:t>
            </a:r>
            <a:r>
              <a:rPr lang="es-ES" sz="1600" dirty="0"/>
              <a:t>).</a:t>
            </a:r>
          </a:p>
          <a:p>
            <a:pPr marL="0" indent="0">
              <a:buNone/>
            </a:pPr>
            <a:r>
              <a:rPr lang="es-ES" sz="1600" dirty="0"/>
              <a:t>	* Sensibilidad social formativa.			</a:t>
            </a:r>
          </a:p>
          <a:p>
            <a:pPr marL="0" indent="0">
              <a:buNone/>
            </a:pPr>
            <a:r>
              <a:rPr lang="es-ES" sz="1600" dirty="0"/>
              <a:t>	* Pluralismo e interculturalidad (</a:t>
            </a:r>
            <a:r>
              <a:rPr lang="es-ES" sz="1600" dirty="0">
                <a:solidFill>
                  <a:prstClr val="black"/>
                </a:solidFill>
              </a:rPr>
              <a:t>art. 4, literal h</a:t>
            </a:r>
            <a:r>
              <a:rPr lang="es-ES" sz="1600" dirty="0"/>
              <a:t>).</a:t>
            </a:r>
          </a:p>
          <a:p>
            <a:pPr marL="0" indent="0">
              <a:buNone/>
            </a:pPr>
            <a:r>
              <a:rPr lang="es-ES" sz="1600" dirty="0"/>
              <a:t>	* Libertad</a:t>
            </a:r>
            <a:r>
              <a:rPr lang="es-ES" sz="1600" dirty="0">
                <a:solidFill>
                  <a:prstClr val="black"/>
                </a:solidFill>
              </a:rPr>
              <a:t> (art. 4, literal d)</a:t>
            </a:r>
            <a:r>
              <a:rPr lang="es-ES" sz="1600" dirty="0"/>
              <a:t>.</a:t>
            </a:r>
          </a:p>
          <a:p>
            <a:pPr marL="0" indent="0">
              <a:buNone/>
            </a:pPr>
            <a:r>
              <a:rPr lang="es-ES" sz="1600" dirty="0"/>
              <a:t>	* Ciudadanía, participación y democracia.</a:t>
            </a:r>
          </a:p>
          <a:p>
            <a:pPr marL="0" indent="0">
              <a:buNone/>
            </a:pPr>
            <a:r>
              <a:rPr lang="es-ES" sz="1600" dirty="0"/>
              <a:t>	* Bien común y equidad (</a:t>
            </a:r>
            <a:r>
              <a:rPr lang="es-ES" sz="1600" dirty="0">
                <a:solidFill>
                  <a:prstClr val="black"/>
                </a:solidFill>
              </a:rPr>
              <a:t>art. 4, literal j y n</a:t>
            </a:r>
            <a:r>
              <a:rPr lang="es-ES" sz="1600" dirty="0"/>
              <a:t>).</a:t>
            </a:r>
          </a:p>
          <a:p>
            <a:pPr marL="0" indent="0">
              <a:buNone/>
            </a:pPr>
            <a:endParaRPr lang="es-ES" sz="1600" dirty="0"/>
          </a:p>
          <a:p>
            <a:pPr marL="0" indent="0">
              <a:buNone/>
            </a:pPr>
            <a:endParaRPr lang="es-ES" dirty="0"/>
          </a:p>
          <a:p>
            <a:pPr marL="0" indent="0">
              <a:buNone/>
            </a:pPr>
            <a:endParaRPr lang="en-US" dirty="0"/>
          </a:p>
        </p:txBody>
      </p:sp>
      <p:sp>
        <p:nvSpPr>
          <p:cNvPr id="4" name="Marcador de fecha 3">
            <a:extLst>
              <a:ext uri="{FF2B5EF4-FFF2-40B4-BE49-F238E27FC236}">
                <a16:creationId xmlns:a16="http://schemas.microsoft.com/office/drawing/2014/main" xmlns="" id="{2846F92B-EC82-4FF2-948B-7DA47809779F}"/>
              </a:ext>
            </a:extLst>
          </p:cNvPr>
          <p:cNvSpPr>
            <a:spLocks noGrp="1"/>
          </p:cNvSpPr>
          <p:nvPr>
            <p:ph type="dt" sz="half" idx="10"/>
          </p:nvPr>
        </p:nvSpPr>
        <p:spPr/>
        <p:txBody>
          <a:bodyPr/>
          <a:lstStyle/>
          <a:p>
            <a:fld id="{F452D8F0-3821-4CB0-9A85-504DF449BD8D}" type="datetime1">
              <a:rPr lang="en-US" smtClean="0"/>
              <a:t>11/27/2019</a:t>
            </a:fld>
            <a:endParaRPr lang="en-US" dirty="0"/>
          </a:p>
        </p:txBody>
      </p:sp>
      <p:sp>
        <p:nvSpPr>
          <p:cNvPr id="5" name="Marcador de pie de página 4">
            <a:extLst>
              <a:ext uri="{FF2B5EF4-FFF2-40B4-BE49-F238E27FC236}">
                <a16:creationId xmlns:a16="http://schemas.microsoft.com/office/drawing/2014/main" xmlns="" id="{0D8244DB-541C-41BB-84CF-1E933DD638F0}"/>
              </a:ext>
            </a:extLst>
          </p:cNvPr>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6" name="Marcador de número de diapositiva 5">
            <a:extLst>
              <a:ext uri="{FF2B5EF4-FFF2-40B4-BE49-F238E27FC236}">
                <a16:creationId xmlns:a16="http://schemas.microsoft.com/office/drawing/2014/main" xmlns="" id="{AACFA1C7-3519-417F-9B3E-4B7AC36E6889}"/>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1628268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9E570B3-7CEF-4BF2-8BE0-2EE6930863A9}"/>
              </a:ext>
            </a:extLst>
          </p:cNvPr>
          <p:cNvSpPr>
            <a:spLocks noGrp="1"/>
          </p:cNvSpPr>
          <p:nvPr>
            <p:ph type="title"/>
          </p:nvPr>
        </p:nvSpPr>
        <p:spPr/>
        <p:txBody>
          <a:bodyPr/>
          <a:lstStyle/>
          <a:p>
            <a:r>
              <a:rPr lang="es-US" dirty="0"/>
              <a:t>Noción genérica de responsabilidad social</a:t>
            </a:r>
            <a:endParaRPr lang="es-ES" dirty="0"/>
          </a:p>
        </p:txBody>
      </p:sp>
      <p:sp>
        <p:nvSpPr>
          <p:cNvPr id="3" name="Marcador de contenido 2">
            <a:extLst>
              <a:ext uri="{FF2B5EF4-FFF2-40B4-BE49-F238E27FC236}">
                <a16:creationId xmlns:a16="http://schemas.microsoft.com/office/drawing/2014/main" xmlns="" id="{3EDDE9BD-9D9E-47A0-B6AA-AC3D10DBC3A8}"/>
              </a:ext>
            </a:extLst>
          </p:cNvPr>
          <p:cNvSpPr>
            <a:spLocks noGrp="1"/>
          </p:cNvSpPr>
          <p:nvPr>
            <p:ph idx="1"/>
          </p:nvPr>
        </p:nvSpPr>
        <p:spPr/>
        <p:txBody>
          <a:bodyPr>
            <a:normAutofit fontScale="85000" lnSpcReduction="10000"/>
          </a:bodyPr>
          <a:lstStyle/>
          <a:p>
            <a:pPr algn="just"/>
            <a:r>
              <a:rPr lang="es-US" dirty="0"/>
              <a:t>Desde la perspectiva de las propuestas solidarias, en torno a la responsabilidad social, se señala de un lado el aspecto objetivo y de otro lado el aspecto subjetivo a fin de complementarse y poder articular la denominada teoría integral según </a:t>
            </a:r>
            <a:r>
              <a:rPr lang="es-US" dirty="0" err="1"/>
              <a:t>Tabra</a:t>
            </a:r>
            <a:r>
              <a:rPr lang="es-US" dirty="0"/>
              <a:t> Ochoa:</a:t>
            </a:r>
          </a:p>
          <a:p>
            <a:pPr algn="just"/>
            <a:r>
              <a:rPr lang="es-US" dirty="0"/>
              <a:t>“Del lado objetivo, debe destacarse el desarrollo de las nociones de cohesión social, asociación, integración, progreso, interdisciplinariedad, racionalidad, autoexigencia, libertad, benevolencia o caridad, deuda social y el cuasicontrato entre la persona y la sociedad, a las cuales debe acompañar la aplicación solidaria como un deber y un principio. Por su parte la posición subjetiva aportaría los criterios de unidad ética, amistad, dignidad humana, sociabilidad, reciprocidad, sesión o sacrificio de intereses, gratuidad, justicia, igualdad, bien común, persistencia o perseverancia, don natural y voluntariedad, a los cuales se agregaría su uso como virtud y actitud” (</a:t>
            </a:r>
            <a:r>
              <a:rPr lang="es-US" dirty="0" err="1"/>
              <a:t>Tabra</a:t>
            </a:r>
            <a:r>
              <a:rPr lang="es-US" dirty="0"/>
              <a:t>, E. P. (2017). </a:t>
            </a:r>
            <a:r>
              <a:rPr lang="es-US" i="1" dirty="0"/>
              <a:t>Responsabilidad social y gobierno corporativo en la empresa solidaria.</a:t>
            </a:r>
            <a:r>
              <a:rPr lang="es-US" dirty="0"/>
              <a:t> Lima: Fondo Editorial)</a:t>
            </a:r>
            <a:endParaRPr lang="es-US" i="1" dirty="0"/>
          </a:p>
          <a:p>
            <a:endParaRPr lang="es-ES" dirty="0"/>
          </a:p>
        </p:txBody>
      </p:sp>
      <p:sp>
        <p:nvSpPr>
          <p:cNvPr id="4" name="Marcador de fecha 3">
            <a:extLst>
              <a:ext uri="{FF2B5EF4-FFF2-40B4-BE49-F238E27FC236}">
                <a16:creationId xmlns:a16="http://schemas.microsoft.com/office/drawing/2014/main" xmlns="" id="{C27EBA52-3AB2-470D-AB54-8269398E8D00}"/>
              </a:ext>
            </a:extLst>
          </p:cNvPr>
          <p:cNvSpPr>
            <a:spLocks noGrp="1"/>
          </p:cNvSpPr>
          <p:nvPr>
            <p:ph type="dt" sz="half" idx="10"/>
          </p:nvPr>
        </p:nvSpPr>
        <p:spPr/>
        <p:txBody>
          <a:bodyPr/>
          <a:lstStyle/>
          <a:p>
            <a:fld id="{F41A7741-0513-4018-B924-E6B8F8958CFC}" type="datetime1">
              <a:rPr lang="en-US" smtClean="0"/>
              <a:t>11/27/2019</a:t>
            </a:fld>
            <a:endParaRPr lang="en-US" dirty="0"/>
          </a:p>
        </p:txBody>
      </p:sp>
      <p:sp>
        <p:nvSpPr>
          <p:cNvPr id="5" name="Marcador de pie de página 4">
            <a:extLst>
              <a:ext uri="{FF2B5EF4-FFF2-40B4-BE49-F238E27FC236}">
                <a16:creationId xmlns:a16="http://schemas.microsoft.com/office/drawing/2014/main" xmlns="" id="{B26563EC-64A3-4E6B-B036-FB3926D47D4F}"/>
              </a:ext>
            </a:extLst>
          </p:cNvPr>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6" name="Marcador de número de diapositiva 5">
            <a:extLst>
              <a:ext uri="{FF2B5EF4-FFF2-40B4-BE49-F238E27FC236}">
                <a16:creationId xmlns:a16="http://schemas.microsoft.com/office/drawing/2014/main" xmlns="" id="{766ED843-B744-4B42-8329-F8147EDD34D9}"/>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3453545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Alineamiento de la </a:t>
            </a:r>
            <a:r>
              <a:rPr lang="es-ES" dirty="0" err="1"/>
              <a:t>rsu</a:t>
            </a:r>
            <a:r>
              <a:rPr lang="es-ES" dirty="0"/>
              <a:t> con los instrumentos de planificación y gestión institucional</a:t>
            </a:r>
            <a:endParaRPr lang="en-US" dirty="0"/>
          </a:p>
        </p:txBody>
      </p:sp>
      <p:sp>
        <p:nvSpPr>
          <p:cNvPr id="7" name="Rectángulo redondeado 6"/>
          <p:cNvSpPr/>
          <p:nvPr/>
        </p:nvSpPr>
        <p:spPr>
          <a:xfrm>
            <a:off x="2825577" y="3929690"/>
            <a:ext cx="2800866" cy="1461975"/>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es-ES" dirty="0"/>
              <a:t>Visión</a:t>
            </a:r>
          </a:p>
          <a:p>
            <a:pPr algn="ctr"/>
            <a:r>
              <a:rPr lang="es-ES" sz="1000" dirty="0"/>
              <a:t>Ser referentes de Responsabilidad Social a nivel nacional e internacional, a través de la formación de profesionales responsables y comprometidos con el desarrollo humano y sostenible de nuestra sociedad.</a:t>
            </a:r>
            <a:endParaRPr lang="en-US" sz="1000" dirty="0"/>
          </a:p>
        </p:txBody>
      </p:sp>
      <p:sp>
        <p:nvSpPr>
          <p:cNvPr id="9" name="Rectángulo redondeado 8"/>
          <p:cNvSpPr/>
          <p:nvPr/>
        </p:nvSpPr>
        <p:spPr>
          <a:xfrm>
            <a:off x="4399005" y="2010153"/>
            <a:ext cx="3393989" cy="135088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dirty="0"/>
              <a:t>Misión</a:t>
            </a:r>
          </a:p>
          <a:p>
            <a:pPr algn="ctr"/>
            <a:r>
              <a:rPr lang="es-ES" sz="1000" dirty="0"/>
              <a:t>Somos el fundamento de la vida universitaria orientada a promover y difundir la responsabilidad social universitaria articulando la academia e investigación, comprometida con el desarrollo sostenible del país y la protección del medio ambiente, formadora de profesionales con valores para lograr los fines de la universidad en la construcción de una sociedad </a:t>
            </a:r>
            <a:r>
              <a:rPr lang="es-ES" sz="1000" dirty="0" err="1"/>
              <a:t>sotenible</a:t>
            </a:r>
            <a:r>
              <a:rPr lang="es-ES" sz="1000" dirty="0"/>
              <a:t>.</a:t>
            </a:r>
            <a:endParaRPr lang="en-US" sz="1000" dirty="0"/>
          </a:p>
        </p:txBody>
      </p:sp>
      <p:sp>
        <p:nvSpPr>
          <p:cNvPr id="10" name="Rectángulo redondeado 9"/>
          <p:cNvSpPr/>
          <p:nvPr/>
        </p:nvSpPr>
        <p:spPr>
          <a:xfrm>
            <a:off x="6557317" y="3929690"/>
            <a:ext cx="3080951" cy="140431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ES" dirty="0"/>
              <a:t>Valores</a:t>
            </a:r>
          </a:p>
          <a:p>
            <a:pPr marL="720725">
              <a:buFont typeface="Wingdings" panose="05000000000000000000" pitchFamily="2" charset="2"/>
              <a:buChar char="ü"/>
            </a:pPr>
            <a:r>
              <a:rPr lang="es-ES" sz="1000" dirty="0"/>
              <a:t> Responsabilidad</a:t>
            </a:r>
          </a:p>
          <a:p>
            <a:pPr marL="720725">
              <a:buFont typeface="Wingdings" panose="05000000000000000000" pitchFamily="2" charset="2"/>
              <a:buChar char="ü"/>
            </a:pPr>
            <a:r>
              <a:rPr lang="es-ES" sz="1000" dirty="0"/>
              <a:t>Colaboración </a:t>
            </a:r>
          </a:p>
          <a:p>
            <a:pPr marL="720725">
              <a:buFont typeface="Wingdings" panose="05000000000000000000" pitchFamily="2" charset="2"/>
              <a:buChar char="ü"/>
            </a:pPr>
            <a:r>
              <a:rPr lang="es-ES" sz="1000" dirty="0"/>
              <a:t>Conciencia Social</a:t>
            </a:r>
          </a:p>
          <a:p>
            <a:pPr marL="720725">
              <a:buFont typeface="Wingdings" panose="05000000000000000000" pitchFamily="2" charset="2"/>
              <a:buChar char="ü"/>
            </a:pPr>
            <a:r>
              <a:rPr lang="es-ES" sz="1000" dirty="0"/>
              <a:t>Excelencia</a:t>
            </a:r>
          </a:p>
          <a:p>
            <a:pPr marL="720725">
              <a:buFont typeface="Wingdings" panose="05000000000000000000" pitchFamily="2" charset="2"/>
              <a:buChar char="ü"/>
            </a:pPr>
            <a:r>
              <a:rPr lang="es-ES" sz="1000" dirty="0"/>
              <a:t>Innovación</a:t>
            </a:r>
            <a:endParaRPr lang="en-US" sz="1000" dirty="0"/>
          </a:p>
        </p:txBody>
      </p:sp>
      <p:sp>
        <p:nvSpPr>
          <p:cNvPr id="12" name="Hexágono 11"/>
          <p:cNvSpPr/>
          <p:nvPr/>
        </p:nvSpPr>
        <p:spPr>
          <a:xfrm>
            <a:off x="5515231" y="3361039"/>
            <a:ext cx="1161536" cy="912219"/>
          </a:xfrm>
          <a:prstGeom prst="hexag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3" name="Imagen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0718" y="3435987"/>
            <a:ext cx="762323" cy="762323"/>
          </a:xfrm>
          <a:prstGeom prst="rect">
            <a:avLst/>
          </a:prstGeom>
        </p:spPr>
      </p:pic>
      <p:sp>
        <p:nvSpPr>
          <p:cNvPr id="3" name="Marcador de fecha 2">
            <a:extLst>
              <a:ext uri="{FF2B5EF4-FFF2-40B4-BE49-F238E27FC236}">
                <a16:creationId xmlns:a16="http://schemas.microsoft.com/office/drawing/2014/main" xmlns="" id="{2895781A-DCA1-42D7-BBB6-010789DA603C}"/>
              </a:ext>
            </a:extLst>
          </p:cNvPr>
          <p:cNvSpPr>
            <a:spLocks noGrp="1"/>
          </p:cNvSpPr>
          <p:nvPr>
            <p:ph type="dt" sz="half" idx="10"/>
          </p:nvPr>
        </p:nvSpPr>
        <p:spPr/>
        <p:txBody>
          <a:bodyPr/>
          <a:lstStyle/>
          <a:p>
            <a:fld id="{087B8B54-855D-401F-8C36-E8A60BC39103}" type="datetime1">
              <a:rPr lang="en-US" smtClean="0"/>
              <a:t>11/27/2019</a:t>
            </a:fld>
            <a:endParaRPr lang="en-US" dirty="0"/>
          </a:p>
        </p:txBody>
      </p:sp>
      <p:sp>
        <p:nvSpPr>
          <p:cNvPr id="4" name="Marcador de pie de página 3">
            <a:extLst>
              <a:ext uri="{FF2B5EF4-FFF2-40B4-BE49-F238E27FC236}">
                <a16:creationId xmlns:a16="http://schemas.microsoft.com/office/drawing/2014/main" xmlns="" id="{F8EA6D43-0E96-4C09-881D-43408F5A2DAE}"/>
              </a:ext>
            </a:extLst>
          </p:cNvPr>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5" name="Marcador de número de diapositiva 4">
            <a:extLst>
              <a:ext uri="{FF2B5EF4-FFF2-40B4-BE49-F238E27FC236}">
                <a16:creationId xmlns:a16="http://schemas.microsoft.com/office/drawing/2014/main" xmlns="" id="{D0F65F5B-D068-4C9D-8F7A-9B8B6FFC6D43}"/>
              </a:ext>
            </a:extLst>
          </p:cNvPr>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532831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
            </a:r>
            <a:br>
              <a:rPr lang="es-ES" dirty="0"/>
            </a:br>
            <a:r>
              <a:rPr lang="es-ES" dirty="0"/>
              <a:t>Concepto de </a:t>
            </a:r>
            <a:r>
              <a:rPr lang="es-ES" dirty="0" err="1"/>
              <a:t>rsU</a:t>
            </a:r>
            <a:r>
              <a:rPr lang="es-ES" dirty="0"/>
              <a:t> </a:t>
            </a:r>
            <a:r>
              <a:rPr lang="es-ES" sz="1600" dirty="0"/>
              <a:t>(Responsabilidad Social Universitaria) – Ley 30220</a:t>
            </a:r>
            <a:endParaRPr lang="en-US" sz="1600" dirty="0"/>
          </a:p>
        </p:txBody>
      </p:sp>
      <p:sp>
        <p:nvSpPr>
          <p:cNvPr id="3" name="Marcador de contenido 2"/>
          <p:cNvSpPr>
            <a:spLocks noGrp="1"/>
          </p:cNvSpPr>
          <p:nvPr>
            <p:ph idx="1"/>
          </p:nvPr>
        </p:nvSpPr>
        <p:spPr/>
        <p:txBody>
          <a:bodyPr>
            <a:normAutofit fontScale="92500" lnSpcReduction="20000"/>
          </a:bodyPr>
          <a:lstStyle/>
          <a:p>
            <a:pPr marL="0" indent="0" algn="just">
              <a:buNone/>
            </a:pPr>
            <a:r>
              <a:rPr lang="es-ES" dirty="0"/>
              <a:t>Conforme a la Nueva Ley Universitaria - Ley N° 30220, del Capítulo XIII, artículo 124: Responsabilidad Social Universitaria, señala </a:t>
            </a:r>
            <a:r>
              <a:rPr lang="es-ES" b="1" i="1" dirty="0"/>
              <a:t>“La responsabilidad social universitaria es la gestión ética y eficaz del impacto generado por la universidad en la sociedad debido al ejercicio de sus funciones: académica, de investigación y de servicios de extensión y participación en el desarrollo nacional en sus diferentes niveles y dimensiones; incluye la gestión de impacto producido por las relaciones entre los miembros de la comunidad universitaria, sobre el ambiente, y sobre otras organizaciones públicas y privadas que se constituyen en partes interesas.</a:t>
            </a:r>
          </a:p>
          <a:p>
            <a:pPr marL="0" indent="0" algn="just">
              <a:buNone/>
            </a:pPr>
            <a:r>
              <a:rPr lang="es-ES" b="1" i="1" dirty="0"/>
              <a:t>La responsabilidad social universitaria es fundamento de la vida universitaria, contribuye al desarrollo sostenible y al bienestar de la sociedad. Compromete a toda la comunidad universitaria.</a:t>
            </a:r>
            <a:endParaRPr lang="en-US" b="1" i="1" dirty="0"/>
          </a:p>
        </p:txBody>
      </p:sp>
      <p:sp>
        <p:nvSpPr>
          <p:cNvPr id="4" name="Marcador de fecha 3">
            <a:extLst>
              <a:ext uri="{FF2B5EF4-FFF2-40B4-BE49-F238E27FC236}">
                <a16:creationId xmlns:a16="http://schemas.microsoft.com/office/drawing/2014/main" xmlns="" id="{2216D78F-7734-4456-A9F2-1DFD23EE9390}"/>
              </a:ext>
            </a:extLst>
          </p:cNvPr>
          <p:cNvSpPr>
            <a:spLocks noGrp="1"/>
          </p:cNvSpPr>
          <p:nvPr>
            <p:ph type="dt" sz="half" idx="10"/>
          </p:nvPr>
        </p:nvSpPr>
        <p:spPr/>
        <p:txBody>
          <a:bodyPr/>
          <a:lstStyle/>
          <a:p>
            <a:fld id="{B67E3D5E-41E9-4E1D-9C96-5B635909D095}" type="datetime1">
              <a:rPr lang="en-US" smtClean="0"/>
              <a:t>11/27/2019</a:t>
            </a:fld>
            <a:endParaRPr lang="en-US" dirty="0"/>
          </a:p>
        </p:txBody>
      </p:sp>
      <p:sp>
        <p:nvSpPr>
          <p:cNvPr id="5" name="Marcador de pie de página 4">
            <a:extLst>
              <a:ext uri="{FF2B5EF4-FFF2-40B4-BE49-F238E27FC236}">
                <a16:creationId xmlns:a16="http://schemas.microsoft.com/office/drawing/2014/main" xmlns="" id="{7CFF6606-AD3A-4977-A334-510036919BAB}"/>
              </a:ext>
            </a:extLst>
          </p:cNvPr>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6" name="Marcador de número de diapositiva 5">
            <a:extLst>
              <a:ext uri="{FF2B5EF4-FFF2-40B4-BE49-F238E27FC236}">
                <a16:creationId xmlns:a16="http://schemas.microsoft.com/office/drawing/2014/main" xmlns="" id="{B4ABB74E-F131-4600-AD9A-47EB7B46BDE1}"/>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104729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
            </a:r>
            <a:br>
              <a:rPr lang="es-ES" dirty="0"/>
            </a:br>
            <a:r>
              <a:rPr lang="es-ES" dirty="0"/>
              <a:t>Concepto de </a:t>
            </a:r>
            <a:r>
              <a:rPr lang="es-ES" dirty="0" err="1"/>
              <a:t>rsU</a:t>
            </a:r>
            <a:r>
              <a:rPr lang="es-ES" dirty="0"/>
              <a:t> </a:t>
            </a:r>
            <a:r>
              <a:rPr lang="es-ES" sz="1200" dirty="0"/>
              <a:t>(Responsabilidad Social universitaria) – Estatuto UNMSM</a:t>
            </a:r>
            <a:endParaRPr lang="en-US" sz="1200" dirty="0"/>
          </a:p>
        </p:txBody>
      </p:sp>
      <p:sp>
        <p:nvSpPr>
          <p:cNvPr id="3" name="Marcador de contenido 2"/>
          <p:cNvSpPr>
            <a:spLocks noGrp="1"/>
          </p:cNvSpPr>
          <p:nvPr>
            <p:ph idx="1"/>
          </p:nvPr>
        </p:nvSpPr>
        <p:spPr/>
        <p:txBody>
          <a:bodyPr>
            <a:normAutofit fontScale="92500" lnSpcReduction="10000"/>
          </a:bodyPr>
          <a:lstStyle/>
          <a:p>
            <a:pPr marL="0" indent="0" algn="just">
              <a:buNone/>
            </a:pPr>
            <a:r>
              <a:rPr lang="es-ES" dirty="0"/>
              <a:t>Conforme al artículo 198°, que a la letra dice: </a:t>
            </a:r>
            <a:r>
              <a:rPr lang="es-ES" b="1" i="1" dirty="0"/>
              <a:t>La RS es fundamento de la vida universitaria, expresa su compromiso con la transformación de la realidad para lograr el bienestar y desarrollo social en todos sus niveles y dimensiones. Se manifiesta en las actividades propias de sus funciones académicas, investigativas, de extensión-proyección y de bienestar, al interactuar con la comunidad interna y externa. Involucra a toda la comunidad universitaria que actúa en un marco ético, transparente y de rendición de cuentas, aplicando sus principios y valores para lograr los fines de la universidad.</a:t>
            </a:r>
          </a:p>
          <a:p>
            <a:pPr marL="0" indent="0" algn="just">
              <a:buNone/>
            </a:pPr>
            <a:r>
              <a:rPr lang="es-ES" b="1" i="1" dirty="0"/>
              <a:t>La RS se plasma en la ética de desempeño de la comunidad universitaria y su diálogo participativo con la sociedad para promover el desarrollo humano sostenible, a través de la gestión responsable de los impactos de la universidad genera.</a:t>
            </a:r>
            <a:endParaRPr lang="en-US" b="1" i="1" dirty="0"/>
          </a:p>
        </p:txBody>
      </p:sp>
      <p:sp>
        <p:nvSpPr>
          <p:cNvPr id="4" name="Marcador de fecha 3">
            <a:extLst>
              <a:ext uri="{FF2B5EF4-FFF2-40B4-BE49-F238E27FC236}">
                <a16:creationId xmlns:a16="http://schemas.microsoft.com/office/drawing/2014/main" xmlns="" id="{A07841ED-F166-4651-8B36-306F1C5A7F48}"/>
              </a:ext>
            </a:extLst>
          </p:cNvPr>
          <p:cNvSpPr>
            <a:spLocks noGrp="1"/>
          </p:cNvSpPr>
          <p:nvPr>
            <p:ph type="dt" sz="half" idx="10"/>
          </p:nvPr>
        </p:nvSpPr>
        <p:spPr/>
        <p:txBody>
          <a:bodyPr/>
          <a:lstStyle/>
          <a:p>
            <a:fld id="{66B1ADE8-CF92-4C5D-9BC5-3B23BA29AF97}" type="datetime1">
              <a:rPr lang="en-US" smtClean="0"/>
              <a:t>11/27/2019</a:t>
            </a:fld>
            <a:endParaRPr lang="en-US" dirty="0"/>
          </a:p>
        </p:txBody>
      </p:sp>
      <p:sp>
        <p:nvSpPr>
          <p:cNvPr id="5" name="Marcador de pie de página 4">
            <a:extLst>
              <a:ext uri="{FF2B5EF4-FFF2-40B4-BE49-F238E27FC236}">
                <a16:creationId xmlns:a16="http://schemas.microsoft.com/office/drawing/2014/main" xmlns="" id="{8444A57F-CC0D-4BCA-94CA-DDB5341CEA6C}"/>
              </a:ext>
            </a:extLst>
          </p:cNvPr>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6" name="Marcador de número de diapositiva 5">
            <a:extLst>
              <a:ext uri="{FF2B5EF4-FFF2-40B4-BE49-F238E27FC236}">
                <a16:creationId xmlns:a16="http://schemas.microsoft.com/office/drawing/2014/main" xmlns="" id="{45FFC1E7-AD6F-49FA-9C5A-4EFCBE7FF7A6}"/>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583030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a:t>Utilidad del término </a:t>
            </a:r>
            <a:r>
              <a:rPr lang="es-ES" dirty="0" err="1"/>
              <a:t>rsu</a:t>
            </a:r>
            <a:r>
              <a:rPr lang="es-ES" dirty="0"/>
              <a:t> </a:t>
            </a:r>
            <a:br>
              <a:rPr lang="es-ES" dirty="0"/>
            </a:br>
            <a:r>
              <a:rPr lang="es-ES" dirty="0"/>
              <a:t>a través de las función que brinda alumnos</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424900915"/>
              </p:ext>
            </p:extLst>
          </p:nvPr>
        </p:nvGraphicFramePr>
        <p:xfrm>
          <a:off x="1820411" y="2089787"/>
          <a:ext cx="5025006" cy="3375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rminador 5"/>
          <p:cNvSpPr/>
          <p:nvPr/>
        </p:nvSpPr>
        <p:spPr>
          <a:xfrm>
            <a:off x="6576969" y="2089787"/>
            <a:ext cx="2010562" cy="279800"/>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0" anchor="ctr"/>
          <a:lstStyle/>
          <a:p>
            <a:r>
              <a:rPr lang="es-ES" sz="1100" dirty="0"/>
              <a:t>1. En la curricular general</a:t>
            </a:r>
            <a:endParaRPr lang="en-US" sz="1100" dirty="0"/>
          </a:p>
        </p:txBody>
      </p:sp>
      <p:sp>
        <p:nvSpPr>
          <p:cNvPr id="7" name="Terminador 6"/>
          <p:cNvSpPr/>
          <p:nvPr/>
        </p:nvSpPr>
        <p:spPr>
          <a:xfrm>
            <a:off x="6576969" y="2466182"/>
            <a:ext cx="2046914" cy="278875"/>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0" anchor="ctr"/>
          <a:lstStyle/>
          <a:p>
            <a:r>
              <a:rPr lang="es-ES" sz="1100" dirty="0"/>
              <a:t>2.. En los planes de estudios.</a:t>
            </a:r>
            <a:endParaRPr lang="en-US" sz="1100" dirty="0"/>
          </a:p>
        </p:txBody>
      </p:sp>
      <p:sp>
        <p:nvSpPr>
          <p:cNvPr id="8" name="Terminador 7"/>
          <p:cNvSpPr/>
          <p:nvPr/>
        </p:nvSpPr>
        <p:spPr>
          <a:xfrm>
            <a:off x="6613321" y="2868884"/>
            <a:ext cx="2010562" cy="257795"/>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0" anchor="ctr"/>
          <a:lstStyle/>
          <a:p>
            <a:r>
              <a:rPr lang="es-ES" sz="1100" dirty="0"/>
              <a:t>3. En los Syllabus.</a:t>
            </a:r>
            <a:endParaRPr lang="en-US" sz="1100" dirty="0"/>
          </a:p>
        </p:txBody>
      </p:sp>
      <p:sp>
        <p:nvSpPr>
          <p:cNvPr id="10" name="Abrir llave 9"/>
          <p:cNvSpPr/>
          <p:nvPr/>
        </p:nvSpPr>
        <p:spPr>
          <a:xfrm>
            <a:off x="6030907" y="2032448"/>
            <a:ext cx="444617" cy="1203506"/>
          </a:xfrm>
          <a:prstGeom prst="leftBrace">
            <a:avLst>
              <a:gd name="adj1" fmla="val 8333"/>
              <a:gd name="adj2" fmla="val 5069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rminador 10"/>
          <p:cNvSpPr/>
          <p:nvPr/>
        </p:nvSpPr>
        <p:spPr>
          <a:xfrm>
            <a:off x="6576969" y="3420527"/>
            <a:ext cx="3473042" cy="418958"/>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0" anchor="ctr"/>
          <a:lstStyle/>
          <a:p>
            <a:r>
              <a:rPr lang="es-ES" sz="1100" dirty="0"/>
              <a:t>Trabajo de Investigación con el RAIS a través del VRI</a:t>
            </a:r>
            <a:endParaRPr lang="en-US" sz="1100" dirty="0"/>
          </a:p>
        </p:txBody>
      </p:sp>
      <p:sp>
        <p:nvSpPr>
          <p:cNvPr id="12" name="Terminador 11"/>
          <p:cNvSpPr/>
          <p:nvPr/>
        </p:nvSpPr>
        <p:spPr>
          <a:xfrm>
            <a:off x="6613321" y="3957501"/>
            <a:ext cx="2046914" cy="292079"/>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0" anchor="ctr"/>
          <a:lstStyle/>
          <a:p>
            <a:r>
              <a:rPr lang="es-ES" sz="1100" dirty="0"/>
              <a:t>Promover Tesis</a:t>
            </a:r>
            <a:endParaRPr lang="en-US" sz="1100" dirty="0"/>
          </a:p>
        </p:txBody>
      </p:sp>
      <p:sp>
        <p:nvSpPr>
          <p:cNvPr id="13" name="Abrir llave 12"/>
          <p:cNvSpPr/>
          <p:nvPr/>
        </p:nvSpPr>
        <p:spPr>
          <a:xfrm>
            <a:off x="6030907" y="3372786"/>
            <a:ext cx="444617" cy="943578"/>
          </a:xfrm>
          <a:prstGeom prst="leftBrace">
            <a:avLst>
              <a:gd name="adj1" fmla="val 8333"/>
              <a:gd name="adj2" fmla="val 5069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rminador 13"/>
          <p:cNvSpPr/>
          <p:nvPr/>
        </p:nvSpPr>
        <p:spPr>
          <a:xfrm>
            <a:off x="6613321" y="4495698"/>
            <a:ext cx="2046914" cy="292079"/>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0" anchor="ctr"/>
          <a:lstStyle/>
          <a:p>
            <a:r>
              <a:rPr lang="es-ES" sz="1100" dirty="0"/>
              <a:t>Voluntariado</a:t>
            </a:r>
            <a:endParaRPr lang="en-US" sz="1100" dirty="0"/>
          </a:p>
        </p:txBody>
      </p:sp>
      <p:sp>
        <p:nvSpPr>
          <p:cNvPr id="15" name="Terminador 14"/>
          <p:cNvSpPr/>
          <p:nvPr/>
        </p:nvSpPr>
        <p:spPr>
          <a:xfrm>
            <a:off x="6576969" y="4893985"/>
            <a:ext cx="4441533" cy="515524"/>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0" anchor="ctr"/>
          <a:lstStyle/>
          <a:p>
            <a:r>
              <a:rPr lang="es-ES" sz="1100" dirty="0"/>
              <a:t>Cursos de Extensión y actividades de RS, con visitas a AA.HH, Penales y Municipalidades</a:t>
            </a:r>
            <a:endParaRPr lang="en-US" sz="1100" dirty="0"/>
          </a:p>
        </p:txBody>
      </p:sp>
      <p:sp>
        <p:nvSpPr>
          <p:cNvPr id="16" name="Abrir llave 15"/>
          <p:cNvSpPr/>
          <p:nvPr/>
        </p:nvSpPr>
        <p:spPr>
          <a:xfrm>
            <a:off x="6035101" y="4465931"/>
            <a:ext cx="444617" cy="943578"/>
          </a:xfrm>
          <a:prstGeom prst="leftBrace">
            <a:avLst>
              <a:gd name="adj1" fmla="val 8333"/>
              <a:gd name="adj2" fmla="val 5069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Marcador de fecha 2">
            <a:extLst>
              <a:ext uri="{FF2B5EF4-FFF2-40B4-BE49-F238E27FC236}">
                <a16:creationId xmlns:a16="http://schemas.microsoft.com/office/drawing/2014/main" xmlns="" id="{9341BFA6-110A-48C6-A562-36B1C3B30C20}"/>
              </a:ext>
            </a:extLst>
          </p:cNvPr>
          <p:cNvSpPr>
            <a:spLocks noGrp="1"/>
          </p:cNvSpPr>
          <p:nvPr>
            <p:ph type="dt" sz="half" idx="10"/>
          </p:nvPr>
        </p:nvSpPr>
        <p:spPr/>
        <p:txBody>
          <a:bodyPr/>
          <a:lstStyle/>
          <a:p>
            <a:fld id="{853EA50C-4F64-418A-823B-1C72E18F52A7}" type="datetime1">
              <a:rPr lang="en-US" smtClean="0"/>
              <a:t>11/27/2019</a:t>
            </a:fld>
            <a:endParaRPr lang="en-US" dirty="0"/>
          </a:p>
        </p:txBody>
      </p:sp>
      <p:sp>
        <p:nvSpPr>
          <p:cNvPr id="5" name="Marcador de pie de página 4">
            <a:extLst>
              <a:ext uri="{FF2B5EF4-FFF2-40B4-BE49-F238E27FC236}">
                <a16:creationId xmlns:a16="http://schemas.microsoft.com/office/drawing/2014/main" xmlns="" id="{6CED70DF-EA3D-44E4-A57F-B791E7647047}"/>
              </a:ext>
            </a:extLst>
          </p:cNvPr>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9" name="Marcador de número de diapositiva 8">
            <a:extLst>
              <a:ext uri="{FF2B5EF4-FFF2-40B4-BE49-F238E27FC236}">
                <a16:creationId xmlns:a16="http://schemas.microsoft.com/office/drawing/2014/main" xmlns="" id="{76C46E31-1563-457E-9908-680A0131F3FA}"/>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951970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a:t>Utilidad del término </a:t>
            </a:r>
            <a:r>
              <a:rPr lang="es-ES" dirty="0" err="1"/>
              <a:t>rsu</a:t>
            </a:r>
            <a:r>
              <a:rPr lang="es-ES" dirty="0"/>
              <a:t> </a:t>
            </a:r>
            <a:br>
              <a:rPr lang="es-ES" dirty="0"/>
            </a:br>
            <a:r>
              <a:rPr lang="es-ES" dirty="0"/>
              <a:t>respecto a la carrera docente</a:t>
            </a:r>
            <a:endParaRPr lang="en-US" dirty="0"/>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47240813"/>
              </p:ext>
            </p:extLst>
          </p:nvPr>
        </p:nvGraphicFramePr>
        <p:xfrm>
          <a:off x="1450975" y="2016125"/>
          <a:ext cx="9603879"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ángulo 3"/>
          <p:cNvSpPr/>
          <p:nvPr/>
        </p:nvSpPr>
        <p:spPr>
          <a:xfrm>
            <a:off x="3048000" y="3105835"/>
            <a:ext cx="6096000" cy="369332"/>
          </a:xfrm>
          <a:prstGeom prst="rect">
            <a:avLst/>
          </a:prstGeom>
        </p:spPr>
        <p:txBody>
          <a:bodyPr>
            <a:spAutoFit/>
          </a:bodyPr>
          <a:lstStyle/>
          <a:p>
            <a:endParaRPr lang="en-US" dirty="0"/>
          </a:p>
        </p:txBody>
      </p:sp>
      <p:sp>
        <p:nvSpPr>
          <p:cNvPr id="3" name="Marcador de fecha 2">
            <a:extLst>
              <a:ext uri="{FF2B5EF4-FFF2-40B4-BE49-F238E27FC236}">
                <a16:creationId xmlns:a16="http://schemas.microsoft.com/office/drawing/2014/main" xmlns="" id="{FE5AEF38-3DD7-4887-9037-4A5FEBCD57BE}"/>
              </a:ext>
            </a:extLst>
          </p:cNvPr>
          <p:cNvSpPr>
            <a:spLocks noGrp="1"/>
          </p:cNvSpPr>
          <p:nvPr>
            <p:ph type="dt" sz="half" idx="10"/>
          </p:nvPr>
        </p:nvSpPr>
        <p:spPr/>
        <p:txBody>
          <a:bodyPr/>
          <a:lstStyle/>
          <a:p>
            <a:fld id="{91687952-4019-40CE-9315-3A9C81017320}" type="datetime1">
              <a:rPr lang="en-US" smtClean="0"/>
              <a:t>11/27/2019</a:t>
            </a:fld>
            <a:endParaRPr lang="en-US" dirty="0"/>
          </a:p>
        </p:txBody>
      </p:sp>
      <p:sp>
        <p:nvSpPr>
          <p:cNvPr id="6" name="Marcador de pie de página 5">
            <a:extLst>
              <a:ext uri="{FF2B5EF4-FFF2-40B4-BE49-F238E27FC236}">
                <a16:creationId xmlns:a16="http://schemas.microsoft.com/office/drawing/2014/main" xmlns="" id="{E0B0B82F-FF3E-4F17-BAEE-9F43E7049512}"/>
              </a:ext>
            </a:extLst>
          </p:cNvPr>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7" name="Marcador de número de diapositiva 6">
            <a:extLst>
              <a:ext uri="{FF2B5EF4-FFF2-40B4-BE49-F238E27FC236}">
                <a16:creationId xmlns:a16="http://schemas.microsoft.com/office/drawing/2014/main" xmlns="" id="{3D360506-622A-4C6A-AD3A-6C3B79F5807B}"/>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414138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Interacción de la RS con los grupos de </a:t>
            </a:r>
            <a:r>
              <a:rPr lang="es-ES" dirty="0" err="1"/>
              <a:t>interes</a:t>
            </a:r>
            <a:endParaRPr lang="en-US" dirty="0"/>
          </a:p>
        </p:txBody>
      </p:sp>
      <p:sp>
        <p:nvSpPr>
          <p:cNvPr id="3" name="Marcador de contenido 2"/>
          <p:cNvSpPr>
            <a:spLocks noGrp="1"/>
          </p:cNvSpPr>
          <p:nvPr>
            <p:ph idx="1"/>
          </p:nvPr>
        </p:nvSpPr>
        <p:spPr/>
        <p:txBody>
          <a:bodyPr/>
          <a:lstStyle/>
          <a:p>
            <a:pPr>
              <a:buFont typeface="Wingdings" panose="05000000000000000000" pitchFamily="2" charset="2"/>
              <a:buChar char="q"/>
            </a:pPr>
            <a:r>
              <a:rPr lang="es-ES" dirty="0"/>
              <a:t> Impactos Generados</a:t>
            </a:r>
          </a:p>
          <a:p>
            <a:pPr>
              <a:buFont typeface="Wingdings" panose="05000000000000000000" pitchFamily="2" charset="2"/>
              <a:buChar char="q"/>
            </a:pPr>
            <a:r>
              <a:rPr lang="es-ES" dirty="0"/>
              <a:t>Expectativa de grupos de interés</a:t>
            </a:r>
          </a:p>
          <a:p>
            <a:pPr lvl="1">
              <a:buFont typeface="Wingdings" panose="05000000000000000000" pitchFamily="2" charset="2"/>
              <a:buChar char="q"/>
            </a:pPr>
            <a:r>
              <a:rPr lang="es-ES" dirty="0"/>
              <a:t>Estudiantes - funcional</a:t>
            </a:r>
          </a:p>
          <a:p>
            <a:pPr lvl="1">
              <a:buFont typeface="Wingdings" panose="05000000000000000000" pitchFamily="2" charset="2"/>
              <a:buChar char="q"/>
            </a:pPr>
            <a:r>
              <a:rPr lang="es-ES" dirty="0"/>
              <a:t>Egresados</a:t>
            </a:r>
          </a:p>
          <a:p>
            <a:pPr lvl="1">
              <a:buFont typeface="Wingdings" panose="05000000000000000000" pitchFamily="2" charset="2"/>
              <a:buChar char="q"/>
            </a:pPr>
            <a:r>
              <a:rPr lang="es-ES" dirty="0"/>
              <a:t>Organizaciones </a:t>
            </a:r>
          </a:p>
          <a:p>
            <a:pPr lvl="1">
              <a:buFont typeface="Wingdings" panose="05000000000000000000" pitchFamily="2" charset="2"/>
              <a:buChar char="q"/>
            </a:pPr>
            <a:r>
              <a:rPr lang="es-ES" dirty="0"/>
              <a:t>Personal </a:t>
            </a:r>
            <a:r>
              <a:rPr lang="es-ES" dirty="0" err="1"/>
              <a:t>Admnistrativo</a:t>
            </a:r>
            <a:r>
              <a:rPr lang="es-ES" dirty="0"/>
              <a:t> no docente</a:t>
            </a:r>
          </a:p>
          <a:p>
            <a:pPr lvl="1">
              <a:buFont typeface="Wingdings" panose="05000000000000000000" pitchFamily="2" charset="2"/>
              <a:buChar char="q"/>
            </a:pPr>
            <a:r>
              <a:rPr lang="es-ES" dirty="0"/>
              <a:t>Gobierno</a:t>
            </a:r>
          </a:p>
          <a:p>
            <a:pPr lvl="1">
              <a:buFont typeface="Wingdings" panose="05000000000000000000" pitchFamily="2" charset="2"/>
              <a:buChar char="q"/>
            </a:pPr>
            <a:r>
              <a:rPr lang="es-ES" dirty="0"/>
              <a:t>Comunidad</a:t>
            </a:r>
          </a:p>
          <a:p>
            <a:pPr>
              <a:buFont typeface="Wingdings" panose="05000000000000000000" pitchFamily="2" charset="2"/>
              <a:buChar char="q"/>
            </a:pPr>
            <a:endParaRPr lang="en-US" dirty="0"/>
          </a:p>
        </p:txBody>
      </p:sp>
      <p:sp>
        <p:nvSpPr>
          <p:cNvPr id="4" name="Marcador de fecha 3">
            <a:extLst>
              <a:ext uri="{FF2B5EF4-FFF2-40B4-BE49-F238E27FC236}">
                <a16:creationId xmlns:a16="http://schemas.microsoft.com/office/drawing/2014/main" xmlns="" id="{D6B775CF-C737-4DF1-A343-630421E684DC}"/>
              </a:ext>
            </a:extLst>
          </p:cNvPr>
          <p:cNvSpPr>
            <a:spLocks noGrp="1"/>
          </p:cNvSpPr>
          <p:nvPr>
            <p:ph type="dt" sz="half" idx="10"/>
          </p:nvPr>
        </p:nvSpPr>
        <p:spPr/>
        <p:txBody>
          <a:bodyPr/>
          <a:lstStyle/>
          <a:p>
            <a:fld id="{093D0063-51E0-4C8D-8138-7E5DD25B7826}" type="datetime1">
              <a:rPr lang="en-US" smtClean="0"/>
              <a:t>11/27/2019</a:t>
            </a:fld>
            <a:endParaRPr lang="en-US" dirty="0"/>
          </a:p>
        </p:txBody>
      </p:sp>
      <p:sp>
        <p:nvSpPr>
          <p:cNvPr id="5" name="Marcador de pie de página 4">
            <a:extLst>
              <a:ext uri="{FF2B5EF4-FFF2-40B4-BE49-F238E27FC236}">
                <a16:creationId xmlns:a16="http://schemas.microsoft.com/office/drawing/2014/main" xmlns="" id="{347EFC95-10E3-48AD-A788-E4086C80610C}"/>
              </a:ext>
            </a:extLst>
          </p:cNvPr>
          <p:cNvSpPr>
            <a:spLocks noGrp="1"/>
          </p:cNvSpPr>
          <p:nvPr>
            <p:ph type="ftr" sz="quarter" idx="11"/>
          </p:nvPr>
        </p:nvSpPr>
        <p:spPr/>
        <p:txBody>
          <a:bodyPr/>
          <a:lstStyle/>
          <a:p>
            <a:r>
              <a:rPr lang="es-ES"/>
              <a:t>CENTRO DE RESPONSABILIDAD SOCIAL Y EXTENSIÓN UNIVERSITARIA  DE LA FDCP DE LA UNMSM (CERSEU)</a:t>
            </a:r>
            <a:endParaRPr lang="en-US" dirty="0"/>
          </a:p>
        </p:txBody>
      </p:sp>
      <p:sp>
        <p:nvSpPr>
          <p:cNvPr id="6" name="Marcador de número de diapositiva 5">
            <a:extLst>
              <a:ext uri="{FF2B5EF4-FFF2-40B4-BE49-F238E27FC236}">
                <a16:creationId xmlns:a16="http://schemas.microsoft.com/office/drawing/2014/main" xmlns="" id="{CB0DC634-5777-43F4-B400-5BB0555490C5}"/>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65886907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TM10001114[[fn=Galería]]</Template>
  <TotalTime>475</TotalTime>
  <Words>1734</Words>
  <Application>Microsoft Office PowerPoint</Application>
  <PresentationFormat>Panorámica</PresentationFormat>
  <Paragraphs>340</Paragraphs>
  <Slides>14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14</vt:i4>
      </vt:variant>
    </vt:vector>
  </HeadingPairs>
  <TitlesOfParts>
    <vt:vector size="22" baseType="lpstr">
      <vt:lpstr>Arial</vt:lpstr>
      <vt:lpstr>Baskerville Old Face</vt:lpstr>
      <vt:lpstr>Bookman Old Style</vt:lpstr>
      <vt:lpstr>Calibri</vt:lpstr>
      <vt:lpstr>Cambria</vt:lpstr>
      <vt:lpstr>Gill Sans MT</vt:lpstr>
      <vt:lpstr>Wingdings</vt:lpstr>
      <vt:lpstr>Gallery</vt:lpstr>
      <vt:lpstr>Centro de responsabilidad social y extensión universitaria decano: Germán small arana  director del cerseu: alexei dante saenz torres</vt:lpstr>
      <vt:lpstr>Modelo de responsabilidad social universitaria</vt:lpstr>
      <vt:lpstr>Noción genérica de responsabilidad social</vt:lpstr>
      <vt:lpstr>Alineamiento de la rsu con los instrumentos de planificación y gestión institucional</vt:lpstr>
      <vt:lpstr> Concepto de rsU (Responsabilidad Social Universitaria) – Ley 30220</vt:lpstr>
      <vt:lpstr> Concepto de rsU (Responsabilidad Social universitaria) – Estatuto UNMSM</vt:lpstr>
      <vt:lpstr>Utilidad del término rsu  a través de las función que brinda alumnos</vt:lpstr>
      <vt:lpstr>Utilidad del término rsu  respecto a la carrera docente</vt:lpstr>
      <vt:lpstr>Interacción de la RS con los grupos de interes</vt:lpstr>
      <vt:lpstr> Presupuesto para la rsU y recursos</vt:lpstr>
      <vt:lpstr>Número de beneficiados por extensión y proyección social universitaria en los años 2018 y 2019</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Centro de responsabilidad social y extensión universitaria</dc:title>
  <dc:creator>F02AUL13E</dc:creator>
  <cp:lastModifiedBy>Usuario</cp:lastModifiedBy>
  <cp:revision>30</cp:revision>
  <dcterms:created xsi:type="dcterms:W3CDTF">2019-11-26T17:16:07Z</dcterms:created>
  <dcterms:modified xsi:type="dcterms:W3CDTF">2019-11-27T15:44:30Z</dcterms:modified>
</cp:coreProperties>
</file>